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onsolas" panose="020B0609020204030204" pitchFamily="49" charset="0"/>
      <p:regular r:id="rId14"/>
      <p:bold r:id="rId15"/>
      <p:italic r:id="rId16"/>
      <p:boldItalic r:id="rId17"/>
    </p:embeddedFont>
    <p:embeddedFont>
      <p:font typeface="Inter"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515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2036683"/>
            <a:ext cx="2221230" cy="2221230"/>
          </a:xfrm>
          <a:prstGeom prst="rect">
            <a:avLst/>
          </a:prstGeom>
        </p:spPr>
      </p:pic>
      <p:sp>
        <p:nvSpPr>
          <p:cNvPr id="3" name="Text 0"/>
          <p:cNvSpPr/>
          <p:nvPr/>
        </p:nvSpPr>
        <p:spPr>
          <a:xfrm>
            <a:off x="3506748" y="2011799"/>
            <a:ext cx="6725364" cy="651272"/>
          </a:xfrm>
          <a:prstGeom prst="rect">
            <a:avLst/>
          </a:prstGeom>
          <a:noFill/>
          <a:ln/>
        </p:spPr>
        <p:txBody>
          <a:bodyPr wrap="none" lIns="0" tIns="0" rIns="0" bIns="0" rtlCol="0" anchor="t"/>
          <a:lstStyle/>
          <a:p>
            <a:pPr marL="0" indent="0" algn="l">
              <a:lnSpc>
                <a:spcPts val="5100"/>
              </a:lnSpc>
              <a:buNone/>
            </a:pPr>
            <a:r>
              <a:rPr lang="en-US" sz="4100" b="1" dirty="0">
                <a:solidFill>
                  <a:srgbClr val="FF8AAF"/>
                </a:solidFill>
                <a:latin typeface="Petrona Bold" pitchFamily="34" charset="0"/>
                <a:ea typeface="Petrona Bold" pitchFamily="34" charset="-122"/>
                <a:cs typeface="Petrona Bold" pitchFamily="34" charset="-120"/>
              </a:rPr>
              <a:t>Dayananda Sagar University</a:t>
            </a:r>
            <a:endParaRPr lang="en-US" sz="4100" dirty="0"/>
          </a:p>
        </p:txBody>
      </p:sp>
      <p:sp>
        <p:nvSpPr>
          <p:cNvPr id="4" name="Text 1"/>
          <p:cNvSpPr/>
          <p:nvPr/>
        </p:nvSpPr>
        <p:spPr>
          <a:xfrm>
            <a:off x="793790" y="4704398"/>
            <a:ext cx="130428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793790" y="5423773"/>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E0D6DE"/>
                </a:solidFill>
                <a:latin typeface="Inter" pitchFamily="34" charset="0"/>
                <a:ea typeface="Inter" pitchFamily="34" charset="-122"/>
                <a:cs typeface="Inter" pitchFamily="34" charset="-120"/>
              </a:rPr>
              <a:t>Name:</a:t>
            </a:r>
            <a:r>
              <a:rPr lang="en-US" sz="1550" dirty="0">
                <a:solidFill>
                  <a:srgbClr val="E0D6DE"/>
                </a:solidFill>
                <a:latin typeface="Inter" pitchFamily="34" charset="0"/>
                <a:ea typeface="Inter" pitchFamily="34" charset="-122"/>
                <a:cs typeface="Inter" pitchFamily="34" charset="-120"/>
              </a:rPr>
              <a:t>  KARTHIK GOWDA G</a:t>
            </a:r>
            <a:endParaRPr lang="en-US" sz="1550" dirty="0"/>
          </a:p>
        </p:txBody>
      </p:sp>
      <p:sp>
        <p:nvSpPr>
          <p:cNvPr id="6" name="Text 3"/>
          <p:cNvSpPr/>
          <p:nvPr/>
        </p:nvSpPr>
        <p:spPr>
          <a:xfrm>
            <a:off x="793790" y="5919907"/>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E0D6DE"/>
                </a:solidFill>
                <a:latin typeface="Inter" pitchFamily="34" charset="0"/>
                <a:ea typeface="Inter" pitchFamily="34" charset="-122"/>
                <a:cs typeface="Inter" pitchFamily="34" charset="-120"/>
              </a:rPr>
              <a:t>USN:</a:t>
            </a:r>
            <a:r>
              <a:rPr lang="en-US" sz="1550" dirty="0">
                <a:solidFill>
                  <a:srgbClr val="E0D6DE"/>
                </a:solidFill>
                <a:latin typeface="Inter" pitchFamily="34" charset="0"/>
                <a:ea typeface="Inter" pitchFamily="34" charset="-122"/>
                <a:cs typeface="Inter" pitchFamily="34" charset="-120"/>
              </a:rPr>
              <a:t> ENG24CY0121</a:t>
            </a:r>
            <a:endParaRPr lang="en-US" sz="1550" dirty="0"/>
          </a:p>
        </p:txBody>
      </p:sp>
      <p:sp>
        <p:nvSpPr>
          <p:cNvPr id="7" name="Text 4"/>
          <p:cNvSpPr/>
          <p:nvPr/>
        </p:nvSpPr>
        <p:spPr>
          <a:xfrm>
            <a:off x="7564874" y="5423773"/>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E0D6DE"/>
                </a:solidFill>
                <a:latin typeface="Inter" pitchFamily="34" charset="0"/>
                <a:ea typeface="Inter" pitchFamily="34" charset="-122"/>
                <a:cs typeface="Inter" pitchFamily="34" charset="-120"/>
              </a:rPr>
              <a:t>Roll No:</a:t>
            </a:r>
            <a:r>
              <a:rPr lang="en-US" sz="1550" dirty="0">
                <a:solidFill>
                  <a:srgbClr val="E0D6DE"/>
                </a:solidFill>
                <a:latin typeface="Inter" pitchFamily="34" charset="0"/>
                <a:ea typeface="Inter" pitchFamily="34" charset="-122"/>
                <a:cs typeface="Inter" pitchFamily="34" charset="-120"/>
              </a:rPr>
              <a:t> 20</a:t>
            </a:r>
            <a:endParaRPr lang="en-US" sz="1550" dirty="0"/>
          </a:p>
        </p:txBody>
      </p:sp>
      <p:sp>
        <p:nvSpPr>
          <p:cNvPr id="8" name="Text 5"/>
          <p:cNvSpPr/>
          <p:nvPr/>
        </p:nvSpPr>
        <p:spPr>
          <a:xfrm>
            <a:off x="7564874" y="5919907"/>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E0D6DE"/>
                </a:solidFill>
                <a:latin typeface="Inter" pitchFamily="34" charset="0"/>
                <a:ea typeface="Inter" pitchFamily="34" charset="-122"/>
                <a:cs typeface="Inter" pitchFamily="34" charset="-120"/>
              </a:rPr>
              <a:t>Section:</a:t>
            </a:r>
            <a:r>
              <a:rPr lang="en-US" sz="1550" dirty="0">
                <a:solidFill>
                  <a:srgbClr val="E0D6DE"/>
                </a:solidFill>
                <a:latin typeface="Inter" pitchFamily="34" charset="0"/>
                <a:ea typeface="Inter" pitchFamily="34" charset="-122"/>
                <a:cs typeface="Inter" pitchFamily="34" charset="-120"/>
              </a:rPr>
              <a:t> 3B</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0690" y="523042"/>
            <a:ext cx="8512850" cy="624007"/>
          </a:xfrm>
          <a:prstGeom prst="rect">
            <a:avLst/>
          </a:prstGeom>
          <a:noFill/>
          <a:ln/>
        </p:spPr>
        <p:txBody>
          <a:bodyPr wrap="none" lIns="0" tIns="0" rIns="0" bIns="0" rtlCol="0" anchor="t"/>
          <a:lstStyle/>
          <a:p>
            <a:pPr marL="0" indent="0" algn="l">
              <a:lnSpc>
                <a:spcPts val="4900"/>
              </a:lnSpc>
              <a:buNone/>
            </a:pPr>
            <a:r>
              <a:rPr lang="en-US" sz="3900" b="1" dirty="0">
                <a:solidFill>
                  <a:srgbClr val="FF8AAF"/>
                </a:solidFill>
                <a:latin typeface="Petrona Bold" pitchFamily="34" charset="0"/>
                <a:ea typeface="Petrona Bold" pitchFamily="34" charset="-122"/>
                <a:cs typeface="Petrona Bold" pitchFamily="34" charset="-120"/>
              </a:rPr>
              <a:t>Listing and Testing Compressed Files</a:t>
            </a:r>
            <a:endParaRPr lang="en-US" sz="3900" dirty="0"/>
          </a:p>
        </p:txBody>
      </p:sp>
      <p:sp>
        <p:nvSpPr>
          <p:cNvPr id="3" name="Text 1"/>
          <p:cNvSpPr/>
          <p:nvPr/>
        </p:nvSpPr>
        <p:spPr>
          <a:xfrm>
            <a:off x="760690" y="1527334"/>
            <a:ext cx="13109019" cy="61602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After creating or receiving </a:t>
            </a:r>
            <a:r>
              <a:rPr lang="en-US" sz="1450" dirty="0">
                <a:solidFill>
                  <a:srgbClr val="E0D6DE"/>
                </a:solidFill>
                <a:highlight>
                  <a:srgbClr val="191231"/>
                </a:highlight>
                <a:latin typeface="Consolas" pitchFamily="34" charset="0"/>
                <a:ea typeface="Consolas" pitchFamily="34" charset="-122"/>
                <a:cs typeface="Consolas" pitchFamily="34" charset="-120"/>
              </a:rPr>
              <a:t>.xz</a:t>
            </a:r>
            <a:r>
              <a:rPr lang="en-US" sz="1450" dirty="0">
                <a:solidFill>
                  <a:srgbClr val="E0D6DE"/>
                </a:solidFill>
                <a:latin typeface="Inter" pitchFamily="34" charset="0"/>
                <a:ea typeface="Inter" pitchFamily="34" charset="-122"/>
                <a:cs typeface="Inter" pitchFamily="34" charset="-120"/>
              </a:rPr>
              <a:t> compressed files or </a:t>
            </a:r>
            <a:r>
              <a:rPr lang="en-US" sz="1450" dirty="0">
                <a:solidFill>
                  <a:srgbClr val="E0D6DE"/>
                </a:solidFill>
                <a:highlight>
                  <a:srgbClr val="191231"/>
                </a:highlight>
                <a:latin typeface="Consolas" pitchFamily="34" charset="0"/>
                <a:ea typeface="Consolas" pitchFamily="34" charset="-122"/>
                <a:cs typeface="Consolas" pitchFamily="34" charset="-120"/>
              </a:rPr>
              <a:t>.tar.xz</a:t>
            </a:r>
            <a:r>
              <a:rPr lang="en-US" sz="1450" dirty="0">
                <a:solidFill>
                  <a:srgbClr val="E0D6DE"/>
                </a:solidFill>
                <a:latin typeface="Inter" pitchFamily="34" charset="0"/>
                <a:ea typeface="Inter" pitchFamily="34" charset="-122"/>
                <a:cs typeface="Inter" pitchFamily="34" charset="-120"/>
              </a:rPr>
              <a:t> archives, it's often useful to inspect their contents or verify their integrity without fully decompressing them.</a:t>
            </a:r>
            <a:endParaRPr lang="en-US" sz="1450" dirty="0"/>
          </a:p>
        </p:txBody>
      </p:sp>
      <p:sp>
        <p:nvSpPr>
          <p:cNvPr id="4" name="Shape 2"/>
          <p:cNvSpPr/>
          <p:nvPr/>
        </p:nvSpPr>
        <p:spPr>
          <a:xfrm>
            <a:off x="760690" y="2357318"/>
            <a:ext cx="4242911" cy="5375672"/>
          </a:xfrm>
          <a:prstGeom prst="roundRect">
            <a:avLst>
              <a:gd name="adj" fmla="val 1883"/>
            </a:avLst>
          </a:prstGeom>
          <a:solidFill>
            <a:srgbClr val="2F1D63"/>
          </a:solidFill>
          <a:ln w="7620">
            <a:solidFill>
              <a:srgbClr val="48367C"/>
            </a:solidFill>
            <a:prstDash val="solid"/>
          </a:ln>
        </p:spPr>
      </p:sp>
      <p:pic>
        <p:nvPicPr>
          <p:cNvPr id="5" name="Image 0" descr="preencoded.png"/>
          <p:cNvPicPr>
            <a:picLocks noChangeAspect="1"/>
          </p:cNvPicPr>
          <p:nvPr/>
        </p:nvPicPr>
        <p:blipFill>
          <a:blip r:embed="rId3"/>
          <a:stretch>
            <a:fillRect/>
          </a:stretch>
        </p:blipFill>
        <p:spPr>
          <a:xfrm>
            <a:off x="958453" y="2555081"/>
            <a:ext cx="570548" cy="570548"/>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378" y="2711887"/>
            <a:ext cx="256699" cy="256699"/>
          </a:xfrm>
          <a:prstGeom prst="rect">
            <a:avLst/>
          </a:prstGeom>
        </p:spPr>
      </p:pic>
      <p:sp>
        <p:nvSpPr>
          <p:cNvPr id="7" name="Text 3"/>
          <p:cNvSpPr/>
          <p:nvPr/>
        </p:nvSpPr>
        <p:spPr>
          <a:xfrm>
            <a:off x="958453" y="3315772"/>
            <a:ext cx="3583662" cy="334923"/>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List Contents of </a:t>
            </a:r>
            <a:r>
              <a:rPr lang="en-US" sz="1950" b="1" dirty="0">
                <a:solidFill>
                  <a:srgbClr val="E0D6DE"/>
                </a:solidFill>
                <a:highlight>
                  <a:srgbClr val="191231"/>
                </a:highlight>
                <a:latin typeface="Consolas" pitchFamily="34" charset="0"/>
                <a:ea typeface="Consolas" pitchFamily="34" charset="-122"/>
                <a:cs typeface="Consolas" pitchFamily="34" charset="-120"/>
              </a:rPr>
              <a:t>.tar.xz</a:t>
            </a:r>
            <a:r>
              <a:rPr lang="en-US" sz="1950" b="1" dirty="0">
                <a:solidFill>
                  <a:srgbClr val="E0D6DE"/>
                </a:solidFill>
                <a:latin typeface="Petrona Bold" pitchFamily="34" charset="0"/>
                <a:ea typeface="Petrona Bold" pitchFamily="34" charset="-122"/>
                <a:cs typeface="Petrona Bold" pitchFamily="34" charset="-120"/>
              </a:rPr>
              <a:t> Archive</a:t>
            </a:r>
            <a:endParaRPr lang="en-US" sz="1950" dirty="0"/>
          </a:p>
        </p:txBody>
      </p:sp>
      <p:sp>
        <p:nvSpPr>
          <p:cNvPr id="8" name="Text 4"/>
          <p:cNvSpPr/>
          <p:nvPr/>
        </p:nvSpPr>
        <p:spPr>
          <a:xfrm>
            <a:off x="958453" y="3764756"/>
            <a:ext cx="3847386" cy="1551503"/>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If you have a </a:t>
            </a:r>
            <a:r>
              <a:rPr lang="en-US" sz="1450" dirty="0">
                <a:solidFill>
                  <a:srgbClr val="E0D6DE"/>
                </a:solidFill>
                <a:highlight>
                  <a:srgbClr val="191231"/>
                </a:highlight>
                <a:latin typeface="Consolas" pitchFamily="34" charset="0"/>
                <a:ea typeface="Consolas" pitchFamily="34" charset="-122"/>
                <a:cs typeface="Consolas" pitchFamily="34" charset="-120"/>
              </a:rPr>
              <a:t>.tar.xz</a:t>
            </a:r>
            <a:r>
              <a:rPr lang="en-US" sz="1450" dirty="0">
                <a:solidFill>
                  <a:srgbClr val="E0D6DE"/>
                </a:solidFill>
                <a:latin typeface="Inter" pitchFamily="34" charset="0"/>
                <a:ea typeface="Inter" pitchFamily="34" charset="-122"/>
                <a:cs typeface="Inter" pitchFamily="34" charset="-120"/>
              </a:rPr>
              <a:t> file (an archive created with </a:t>
            </a:r>
            <a:r>
              <a:rPr lang="en-US" sz="1450" dirty="0">
                <a:solidFill>
                  <a:srgbClr val="E0D6DE"/>
                </a:solidFill>
                <a:highlight>
                  <a:srgbClr val="191231"/>
                </a:highlight>
                <a:latin typeface="Consolas" pitchFamily="34" charset="0"/>
                <a:ea typeface="Consolas" pitchFamily="34" charset="-122"/>
                <a:cs typeface="Consolas" pitchFamily="34" charset="-120"/>
              </a:rPr>
              <a:t>tar</a:t>
            </a:r>
            <a:r>
              <a:rPr lang="en-US" sz="1450" dirty="0">
                <a:solidFill>
                  <a:srgbClr val="E0D6DE"/>
                </a:solidFill>
                <a:latin typeface="Inter" pitchFamily="34" charset="0"/>
                <a:ea typeface="Inter" pitchFamily="34" charset="-122"/>
                <a:cs typeface="Inter" pitchFamily="34" charset="-120"/>
              </a:rPr>
              <a:t> and compressed with </a:t>
            </a:r>
            <a:r>
              <a:rPr lang="en-US" sz="1450" dirty="0">
                <a:solidFill>
                  <a:srgbClr val="E0D6DE"/>
                </a:solidFill>
                <a:highlight>
                  <a:srgbClr val="191231"/>
                </a:highlight>
                <a:latin typeface="Consolas" pitchFamily="34" charset="0"/>
                <a:ea typeface="Consolas" pitchFamily="34" charset="-122"/>
                <a:cs typeface="Consolas" pitchFamily="34" charset="-120"/>
              </a:rPr>
              <a:t>xz</a:t>
            </a:r>
            <a:r>
              <a:rPr lang="en-US" sz="1450" dirty="0">
                <a:solidFill>
                  <a:srgbClr val="E0D6DE"/>
                </a:solidFill>
                <a:latin typeface="Inter" pitchFamily="34" charset="0"/>
                <a:ea typeface="Inter" pitchFamily="34" charset="-122"/>
                <a:cs typeface="Inter" pitchFamily="34" charset="-120"/>
              </a:rPr>
              <a:t>), you can list its contents using </a:t>
            </a:r>
            <a:r>
              <a:rPr lang="en-US" sz="1450" dirty="0">
                <a:solidFill>
                  <a:srgbClr val="E0D6DE"/>
                </a:solidFill>
                <a:highlight>
                  <a:srgbClr val="191231"/>
                </a:highlight>
                <a:latin typeface="Consolas" pitchFamily="34" charset="0"/>
                <a:ea typeface="Consolas" pitchFamily="34" charset="-122"/>
                <a:cs typeface="Consolas" pitchFamily="34" charset="-120"/>
              </a:rPr>
              <a:t>tar -tf</a:t>
            </a:r>
            <a:r>
              <a:rPr lang="en-US" sz="1450" dirty="0">
                <a:solidFill>
                  <a:srgbClr val="E0D6DE"/>
                </a:solidFill>
                <a:latin typeface="Inter" pitchFamily="34" charset="0"/>
                <a:ea typeface="Inter" pitchFamily="34" charset="-122"/>
                <a:cs typeface="Inter" pitchFamily="34" charset="-120"/>
              </a:rPr>
              <a:t>. The </a:t>
            </a:r>
            <a:r>
              <a:rPr lang="en-US" sz="1450" dirty="0">
                <a:solidFill>
                  <a:srgbClr val="E0D6DE"/>
                </a:solidFill>
                <a:highlight>
                  <a:srgbClr val="191231"/>
                </a:highlight>
                <a:latin typeface="Consolas" pitchFamily="34" charset="0"/>
                <a:ea typeface="Consolas" pitchFamily="34" charset="-122"/>
                <a:cs typeface="Consolas" pitchFamily="34" charset="-120"/>
              </a:rPr>
              <a:t>-t</a:t>
            </a:r>
            <a:r>
              <a:rPr lang="en-US" sz="1450" dirty="0">
                <a:solidFill>
                  <a:srgbClr val="E0D6DE"/>
                </a:solidFill>
                <a:latin typeface="Inter" pitchFamily="34" charset="0"/>
                <a:ea typeface="Inter" pitchFamily="34" charset="-122"/>
                <a:cs typeface="Inter" pitchFamily="34" charset="-120"/>
              </a:rPr>
              <a:t> option stands for "list" and </a:t>
            </a:r>
            <a:r>
              <a:rPr lang="en-US" sz="1450" dirty="0">
                <a:solidFill>
                  <a:srgbClr val="E0D6DE"/>
                </a:solidFill>
                <a:highlight>
                  <a:srgbClr val="191231"/>
                </a:highlight>
                <a:latin typeface="Consolas" pitchFamily="34" charset="0"/>
                <a:ea typeface="Consolas" pitchFamily="34" charset="-122"/>
                <a:cs typeface="Consolas" pitchFamily="34" charset="-120"/>
              </a:rPr>
              <a:t>-f</a:t>
            </a:r>
            <a:r>
              <a:rPr lang="en-US" sz="1450" dirty="0">
                <a:solidFill>
                  <a:srgbClr val="E0D6DE"/>
                </a:solidFill>
                <a:latin typeface="Inter" pitchFamily="34" charset="0"/>
                <a:ea typeface="Inter" pitchFamily="34" charset="-122"/>
                <a:cs typeface="Inter" pitchFamily="34" charset="-120"/>
              </a:rPr>
              <a:t> specifies the archive file.</a:t>
            </a:r>
            <a:endParaRPr lang="en-US" sz="1450" dirty="0"/>
          </a:p>
        </p:txBody>
      </p:sp>
      <p:sp>
        <p:nvSpPr>
          <p:cNvPr id="9" name="Shape 5"/>
          <p:cNvSpPr/>
          <p:nvPr/>
        </p:nvSpPr>
        <p:spPr>
          <a:xfrm>
            <a:off x="958453" y="5530215"/>
            <a:ext cx="3847386" cy="589478"/>
          </a:xfrm>
          <a:prstGeom prst="roundRect">
            <a:avLst>
              <a:gd name="adj" fmla="val 13551"/>
            </a:avLst>
          </a:prstGeom>
          <a:solidFill>
            <a:srgbClr val="191231"/>
          </a:solidFill>
          <a:ln/>
        </p:spPr>
      </p:sp>
      <p:sp>
        <p:nvSpPr>
          <p:cNvPr id="10" name="Shape 6"/>
          <p:cNvSpPr/>
          <p:nvPr/>
        </p:nvSpPr>
        <p:spPr>
          <a:xfrm>
            <a:off x="949047" y="5530215"/>
            <a:ext cx="3866198" cy="589478"/>
          </a:xfrm>
          <a:prstGeom prst="roundRect">
            <a:avLst>
              <a:gd name="adj" fmla="val 4840"/>
            </a:avLst>
          </a:prstGeom>
          <a:solidFill>
            <a:srgbClr val="191231"/>
          </a:solidFill>
          <a:ln/>
        </p:spPr>
      </p:sp>
      <p:sp>
        <p:nvSpPr>
          <p:cNvPr id="11" name="Text 7"/>
          <p:cNvSpPr/>
          <p:nvPr/>
        </p:nvSpPr>
        <p:spPr>
          <a:xfrm>
            <a:off x="1139190" y="5672852"/>
            <a:ext cx="3485912" cy="304205"/>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highlight>
                  <a:srgbClr val="191231"/>
                </a:highlight>
                <a:latin typeface="Consolas" pitchFamily="34" charset="0"/>
                <a:ea typeface="Consolas" pitchFamily="34" charset="-122"/>
                <a:cs typeface="Consolas" pitchFamily="34" charset="-120"/>
              </a:rPr>
              <a:t>tar -tf archive.tar.xz</a:t>
            </a:r>
            <a:endParaRPr lang="en-US" sz="1450" dirty="0"/>
          </a:p>
        </p:txBody>
      </p:sp>
      <p:sp>
        <p:nvSpPr>
          <p:cNvPr id="12" name="Text 8"/>
          <p:cNvSpPr/>
          <p:nvPr/>
        </p:nvSpPr>
        <p:spPr>
          <a:xfrm>
            <a:off x="958453" y="6333649"/>
            <a:ext cx="3847386" cy="912614"/>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This command will display a list of all files and directories contained within the archive without extracting them.</a:t>
            </a:r>
            <a:endParaRPr lang="en-US" sz="1450" dirty="0"/>
          </a:p>
        </p:txBody>
      </p:sp>
      <p:sp>
        <p:nvSpPr>
          <p:cNvPr id="13" name="Shape 9"/>
          <p:cNvSpPr/>
          <p:nvPr/>
        </p:nvSpPr>
        <p:spPr>
          <a:xfrm>
            <a:off x="5193744" y="2357318"/>
            <a:ext cx="4242911" cy="5375672"/>
          </a:xfrm>
          <a:prstGeom prst="roundRect">
            <a:avLst>
              <a:gd name="adj" fmla="val 1883"/>
            </a:avLst>
          </a:prstGeom>
          <a:solidFill>
            <a:srgbClr val="2F1D63"/>
          </a:solidFill>
          <a:ln w="7620">
            <a:solidFill>
              <a:srgbClr val="48367C"/>
            </a:solidFill>
            <a:prstDash val="solid"/>
          </a:ln>
        </p:spPr>
      </p:sp>
      <p:pic>
        <p:nvPicPr>
          <p:cNvPr id="14" name="Image 2" descr="preencoded.png"/>
          <p:cNvPicPr>
            <a:picLocks noChangeAspect="1"/>
          </p:cNvPicPr>
          <p:nvPr/>
        </p:nvPicPr>
        <p:blipFill>
          <a:blip r:embed="rId6"/>
          <a:stretch>
            <a:fillRect/>
          </a:stretch>
        </p:blipFill>
        <p:spPr>
          <a:xfrm>
            <a:off x="5391507" y="2555081"/>
            <a:ext cx="570548" cy="570548"/>
          </a:xfrm>
          <a:prstGeom prst="rect">
            <a:avLst/>
          </a:prstGeom>
        </p:spPr>
      </p:pic>
      <p:pic>
        <p:nvPicPr>
          <p:cNvPr id="15"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8432" y="2711887"/>
            <a:ext cx="256699" cy="256699"/>
          </a:xfrm>
          <a:prstGeom prst="rect">
            <a:avLst/>
          </a:prstGeom>
        </p:spPr>
      </p:pic>
      <p:sp>
        <p:nvSpPr>
          <p:cNvPr id="16" name="Text 10"/>
          <p:cNvSpPr/>
          <p:nvPr/>
        </p:nvSpPr>
        <p:spPr>
          <a:xfrm>
            <a:off x="5391507" y="3315772"/>
            <a:ext cx="2686050" cy="334923"/>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Test Integrity of </a:t>
            </a:r>
            <a:r>
              <a:rPr lang="en-US" sz="1950" b="1" dirty="0">
                <a:solidFill>
                  <a:srgbClr val="E0D6DE"/>
                </a:solidFill>
                <a:highlight>
                  <a:srgbClr val="191231"/>
                </a:highlight>
                <a:latin typeface="Consolas" pitchFamily="34" charset="0"/>
                <a:ea typeface="Consolas" pitchFamily="34" charset="-122"/>
                <a:cs typeface="Consolas" pitchFamily="34" charset="-120"/>
              </a:rPr>
              <a:t>.xz</a:t>
            </a:r>
            <a:r>
              <a:rPr lang="en-US" sz="1950" b="1" dirty="0">
                <a:solidFill>
                  <a:srgbClr val="E0D6DE"/>
                </a:solidFill>
                <a:latin typeface="Petrona Bold" pitchFamily="34" charset="0"/>
                <a:ea typeface="Petrona Bold" pitchFamily="34" charset="-122"/>
                <a:cs typeface="Petrona Bold" pitchFamily="34" charset="-120"/>
              </a:rPr>
              <a:t> File</a:t>
            </a:r>
            <a:endParaRPr lang="en-US" sz="1950" dirty="0"/>
          </a:p>
        </p:txBody>
      </p:sp>
      <p:sp>
        <p:nvSpPr>
          <p:cNvPr id="17" name="Text 11"/>
          <p:cNvSpPr/>
          <p:nvPr/>
        </p:nvSpPr>
        <p:spPr>
          <a:xfrm>
            <a:off x="5391507" y="3764756"/>
            <a:ext cx="3847386" cy="927854"/>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To ensure that an </a:t>
            </a:r>
            <a:r>
              <a:rPr lang="en-US" sz="1450" dirty="0">
                <a:solidFill>
                  <a:srgbClr val="E0D6DE"/>
                </a:solidFill>
                <a:highlight>
                  <a:srgbClr val="191231"/>
                </a:highlight>
                <a:latin typeface="Consolas" pitchFamily="34" charset="0"/>
                <a:ea typeface="Consolas" pitchFamily="34" charset="-122"/>
                <a:cs typeface="Consolas" pitchFamily="34" charset="-120"/>
              </a:rPr>
              <a:t>.xz</a:t>
            </a:r>
            <a:r>
              <a:rPr lang="en-US" sz="1450" dirty="0">
                <a:solidFill>
                  <a:srgbClr val="E0D6DE"/>
                </a:solidFill>
                <a:latin typeface="Inter" pitchFamily="34" charset="0"/>
                <a:ea typeface="Inter" pitchFamily="34" charset="-122"/>
                <a:cs typeface="Inter" pitchFamily="34" charset="-120"/>
              </a:rPr>
              <a:t> file is not corrupted and can be successfully decompressed, you can use the </a:t>
            </a:r>
            <a:r>
              <a:rPr lang="en-US" sz="1450" dirty="0">
                <a:solidFill>
                  <a:srgbClr val="E0D6DE"/>
                </a:solidFill>
                <a:highlight>
                  <a:srgbClr val="191231"/>
                </a:highlight>
                <a:latin typeface="Consolas" pitchFamily="34" charset="0"/>
                <a:ea typeface="Consolas" pitchFamily="34" charset="-122"/>
                <a:cs typeface="Consolas" pitchFamily="34" charset="-120"/>
              </a:rPr>
              <a:t>-t</a:t>
            </a:r>
            <a:r>
              <a:rPr lang="en-US" sz="1450" dirty="0">
                <a:solidFill>
                  <a:srgbClr val="E0D6DE"/>
                </a:solidFill>
                <a:latin typeface="Inter" pitchFamily="34" charset="0"/>
                <a:ea typeface="Inter" pitchFamily="34" charset="-122"/>
                <a:cs typeface="Inter" pitchFamily="34" charset="-120"/>
              </a:rPr>
              <a:t> (test) option with </a:t>
            </a:r>
            <a:r>
              <a:rPr lang="en-US" sz="1450" dirty="0">
                <a:solidFill>
                  <a:srgbClr val="E0D6DE"/>
                </a:solidFill>
                <a:highlight>
                  <a:srgbClr val="191231"/>
                </a:highlight>
                <a:latin typeface="Consolas" pitchFamily="34" charset="0"/>
                <a:ea typeface="Consolas" pitchFamily="34" charset="-122"/>
                <a:cs typeface="Consolas" pitchFamily="34" charset="-120"/>
              </a:rPr>
              <a:t>xz</a:t>
            </a:r>
            <a:r>
              <a:rPr lang="en-US" sz="1450" dirty="0">
                <a:solidFill>
                  <a:srgbClr val="E0D6DE"/>
                </a:solidFill>
                <a:latin typeface="Inter" pitchFamily="34" charset="0"/>
                <a:ea typeface="Inter" pitchFamily="34" charset="-122"/>
                <a:cs typeface="Inter" pitchFamily="34" charset="-120"/>
              </a:rPr>
              <a:t>.</a:t>
            </a:r>
            <a:endParaRPr lang="en-US" sz="1450" dirty="0"/>
          </a:p>
        </p:txBody>
      </p:sp>
      <p:sp>
        <p:nvSpPr>
          <p:cNvPr id="18" name="Shape 12"/>
          <p:cNvSpPr/>
          <p:nvPr/>
        </p:nvSpPr>
        <p:spPr>
          <a:xfrm>
            <a:off x="5391507" y="4906566"/>
            <a:ext cx="3847386" cy="589478"/>
          </a:xfrm>
          <a:prstGeom prst="roundRect">
            <a:avLst>
              <a:gd name="adj" fmla="val 13551"/>
            </a:avLst>
          </a:prstGeom>
          <a:solidFill>
            <a:srgbClr val="191231"/>
          </a:solidFill>
          <a:ln/>
        </p:spPr>
      </p:sp>
      <p:sp>
        <p:nvSpPr>
          <p:cNvPr id="19" name="Shape 13"/>
          <p:cNvSpPr/>
          <p:nvPr/>
        </p:nvSpPr>
        <p:spPr>
          <a:xfrm>
            <a:off x="5382101" y="4906566"/>
            <a:ext cx="3866198" cy="589478"/>
          </a:xfrm>
          <a:prstGeom prst="roundRect">
            <a:avLst>
              <a:gd name="adj" fmla="val 4840"/>
            </a:avLst>
          </a:prstGeom>
          <a:solidFill>
            <a:srgbClr val="191231"/>
          </a:solidFill>
          <a:ln/>
        </p:spPr>
      </p:sp>
      <p:sp>
        <p:nvSpPr>
          <p:cNvPr id="20" name="Text 14"/>
          <p:cNvSpPr/>
          <p:nvPr/>
        </p:nvSpPr>
        <p:spPr>
          <a:xfrm>
            <a:off x="5572244" y="5049203"/>
            <a:ext cx="3485912" cy="304205"/>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highlight>
                  <a:srgbClr val="191231"/>
                </a:highlight>
                <a:latin typeface="Consolas" pitchFamily="34" charset="0"/>
                <a:ea typeface="Consolas" pitchFamily="34" charset="-122"/>
                <a:cs typeface="Consolas" pitchFamily="34" charset="-120"/>
              </a:rPr>
              <a:t>xz -t filename.xz</a:t>
            </a:r>
            <a:endParaRPr lang="en-US" sz="1450" dirty="0"/>
          </a:p>
        </p:txBody>
      </p:sp>
      <p:sp>
        <p:nvSpPr>
          <p:cNvPr id="21" name="Text 15"/>
          <p:cNvSpPr/>
          <p:nvPr/>
        </p:nvSpPr>
        <p:spPr>
          <a:xfrm>
            <a:off x="5391507" y="5709999"/>
            <a:ext cx="3847386" cy="122443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If the file is intact, the command will complete silently with no output. If there's corruption, </a:t>
            </a:r>
            <a:r>
              <a:rPr lang="en-US" sz="1450" dirty="0">
                <a:solidFill>
                  <a:srgbClr val="E0D6DE"/>
                </a:solidFill>
                <a:highlight>
                  <a:srgbClr val="191231"/>
                </a:highlight>
                <a:latin typeface="Consolas" pitchFamily="34" charset="0"/>
                <a:ea typeface="Consolas" pitchFamily="34" charset="-122"/>
                <a:cs typeface="Consolas" pitchFamily="34" charset="-120"/>
              </a:rPr>
              <a:t>xz</a:t>
            </a:r>
            <a:r>
              <a:rPr lang="en-US" sz="1450" dirty="0">
                <a:solidFill>
                  <a:srgbClr val="E0D6DE"/>
                </a:solidFill>
                <a:latin typeface="Inter" pitchFamily="34" charset="0"/>
                <a:ea typeface="Inter" pitchFamily="34" charset="-122"/>
                <a:cs typeface="Inter" pitchFamily="34" charset="-120"/>
              </a:rPr>
              <a:t> will report an error, indicating that the file might be damaged.</a:t>
            </a:r>
            <a:endParaRPr lang="en-US" sz="1450" dirty="0"/>
          </a:p>
        </p:txBody>
      </p:sp>
      <p:sp>
        <p:nvSpPr>
          <p:cNvPr id="22" name="Shape 16"/>
          <p:cNvSpPr/>
          <p:nvPr/>
        </p:nvSpPr>
        <p:spPr>
          <a:xfrm>
            <a:off x="9626798" y="2357318"/>
            <a:ext cx="4242911" cy="5375672"/>
          </a:xfrm>
          <a:prstGeom prst="roundRect">
            <a:avLst>
              <a:gd name="adj" fmla="val 1883"/>
            </a:avLst>
          </a:prstGeom>
          <a:solidFill>
            <a:srgbClr val="2F1D63"/>
          </a:solidFill>
          <a:ln w="7620">
            <a:solidFill>
              <a:srgbClr val="48367C"/>
            </a:solidFill>
            <a:prstDash val="solid"/>
          </a:ln>
        </p:spPr>
      </p:sp>
      <p:pic>
        <p:nvPicPr>
          <p:cNvPr id="23" name="Image 4" descr="preencoded.png"/>
          <p:cNvPicPr>
            <a:picLocks noChangeAspect="1"/>
          </p:cNvPicPr>
          <p:nvPr/>
        </p:nvPicPr>
        <p:blipFill>
          <a:blip r:embed="rId9"/>
          <a:stretch>
            <a:fillRect/>
          </a:stretch>
        </p:blipFill>
        <p:spPr>
          <a:xfrm>
            <a:off x="9824561" y="2555081"/>
            <a:ext cx="570548" cy="570548"/>
          </a:xfrm>
          <a:prstGeom prst="rect">
            <a:avLst/>
          </a:prstGeom>
        </p:spPr>
      </p:pic>
      <p:pic>
        <p:nvPicPr>
          <p:cNvPr id="2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81486" y="2711887"/>
            <a:ext cx="256699" cy="256699"/>
          </a:xfrm>
          <a:prstGeom prst="rect">
            <a:avLst/>
          </a:prstGeom>
        </p:spPr>
      </p:pic>
      <p:sp>
        <p:nvSpPr>
          <p:cNvPr id="25" name="Text 17"/>
          <p:cNvSpPr/>
          <p:nvPr/>
        </p:nvSpPr>
        <p:spPr>
          <a:xfrm>
            <a:off x="9824561" y="3315772"/>
            <a:ext cx="3050619" cy="334923"/>
          </a:xfrm>
          <a:prstGeom prst="rect">
            <a:avLst/>
          </a:prstGeom>
          <a:noFill/>
          <a:ln/>
        </p:spPr>
        <p:txBody>
          <a:bodyPr wrap="none" lIns="0" tIns="0" rIns="0" bIns="0" rtlCol="0" anchor="t"/>
          <a:lstStyle/>
          <a:p>
            <a:pPr marL="0" indent="0" algn="l">
              <a:lnSpc>
                <a:spcPts val="2450"/>
              </a:lnSpc>
              <a:buNone/>
            </a:pPr>
            <a:r>
              <a:rPr lang="en-US" sz="1950" b="1" dirty="0">
                <a:solidFill>
                  <a:srgbClr val="E0D6DE"/>
                </a:solidFill>
                <a:latin typeface="Petrona Bold" pitchFamily="34" charset="0"/>
                <a:ea typeface="Petrona Bold" pitchFamily="34" charset="-122"/>
                <a:cs typeface="Petrona Bold" pitchFamily="34" charset="-120"/>
              </a:rPr>
              <a:t>View Compression Info (</a:t>
            </a:r>
            <a:r>
              <a:rPr lang="en-US" sz="1950" b="1" dirty="0">
                <a:solidFill>
                  <a:srgbClr val="E0D6DE"/>
                </a:solidFill>
                <a:highlight>
                  <a:srgbClr val="191231"/>
                </a:highlight>
                <a:latin typeface="Consolas" pitchFamily="34" charset="0"/>
                <a:ea typeface="Consolas" pitchFamily="34" charset="-122"/>
                <a:cs typeface="Consolas" pitchFamily="34" charset="-120"/>
              </a:rPr>
              <a:t>-l</a:t>
            </a:r>
            <a:r>
              <a:rPr lang="en-US" sz="1950" b="1" dirty="0">
                <a:solidFill>
                  <a:srgbClr val="E0D6DE"/>
                </a:solidFill>
                <a:latin typeface="Petrona Bold" pitchFamily="34" charset="0"/>
                <a:ea typeface="Petrona Bold" pitchFamily="34" charset="-122"/>
                <a:cs typeface="Petrona Bold" pitchFamily="34" charset="-120"/>
              </a:rPr>
              <a:t>)</a:t>
            </a:r>
            <a:endParaRPr lang="en-US" sz="1950" dirty="0"/>
          </a:p>
        </p:txBody>
      </p:sp>
      <p:sp>
        <p:nvSpPr>
          <p:cNvPr id="26" name="Text 18"/>
          <p:cNvSpPr/>
          <p:nvPr/>
        </p:nvSpPr>
        <p:spPr>
          <a:xfrm>
            <a:off x="9824561" y="3764756"/>
            <a:ext cx="3847386" cy="1536263"/>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For detailed information about an </a:t>
            </a:r>
            <a:r>
              <a:rPr lang="en-US" sz="1450" dirty="0">
                <a:solidFill>
                  <a:srgbClr val="E0D6DE"/>
                </a:solidFill>
                <a:highlight>
                  <a:srgbClr val="191231"/>
                </a:highlight>
                <a:latin typeface="Consolas" pitchFamily="34" charset="0"/>
                <a:ea typeface="Consolas" pitchFamily="34" charset="-122"/>
                <a:cs typeface="Consolas" pitchFamily="34" charset="-120"/>
              </a:rPr>
              <a:t>.xz</a:t>
            </a:r>
            <a:r>
              <a:rPr lang="en-US" sz="1450" dirty="0">
                <a:solidFill>
                  <a:srgbClr val="E0D6DE"/>
                </a:solidFill>
                <a:latin typeface="Inter" pitchFamily="34" charset="0"/>
                <a:ea typeface="Inter" pitchFamily="34" charset="-122"/>
                <a:cs typeface="Inter" pitchFamily="34" charset="-120"/>
              </a:rPr>
              <a:t> compressed file, including its uncompressed size, compressed size, compression ratio, and check integrity, use the </a:t>
            </a:r>
            <a:r>
              <a:rPr lang="en-US" sz="1450" dirty="0">
                <a:solidFill>
                  <a:srgbClr val="E0D6DE"/>
                </a:solidFill>
                <a:highlight>
                  <a:srgbClr val="191231"/>
                </a:highlight>
                <a:latin typeface="Consolas" pitchFamily="34" charset="0"/>
                <a:ea typeface="Consolas" pitchFamily="34" charset="-122"/>
                <a:cs typeface="Consolas" pitchFamily="34" charset="-120"/>
              </a:rPr>
              <a:t>-l</a:t>
            </a:r>
            <a:r>
              <a:rPr lang="en-US" sz="1450" dirty="0">
                <a:solidFill>
                  <a:srgbClr val="E0D6DE"/>
                </a:solidFill>
                <a:latin typeface="Inter" pitchFamily="34" charset="0"/>
                <a:ea typeface="Inter" pitchFamily="34" charset="-122"/>
                <a:cs typeface="Inter" pitchFamily="34" charset="-120"/>
              </a:rPr>
              <a:t> (list) option.</a:t>
            </a:r>
            <a:endParaRPr lang="en-US" sz="1450" dirty="0"/>
          </a:p>
        </p:txBody>
      </p:sp>
      <p:sp>
        <p:nvSpPr>
          <p:cNvPr id="27" name="Shape 19"/>
          <p:cNvSpPr/>
          <p:nvPr/>
        </p:nvSpPr>
        <p:spPr>
          <a:xfrm>
            <a:off x="9824561" y="5514975"/>
            <a:ext cx="3847386" cy="589478"/>
          </a:xfrm>
          <a:prstGeom prst="roundRect">
            <a:avLst>
              <a:gd name="adj" fmla="val 13551"/>
            </a:avLst>
          </a:prstGeom>
          <a:solidFill>
            <a:srgbClr val="191231"/>
          </a:solidFill>
          <a:ln/>
        </p:spPr>
      </p:sp>
      <p:sp>
        <p:nvSpPr>
          <p:cNvPr id="28" name="Shape 20"/>
          <p:cNvSpPr/>
          <p:nvPr/>
        </p:nvSpPr>
        <p:spPr>
          <a:xfrm>
            <a:off x="9815155" y="5514975"/>
            <a:ext cx="3866198" cy="589478"/>
          </a:xfrm>
          <a:prstGeom prst="roundRect">
            <a:avLst>
              <a:gd name="adj" fmla="val 4840"/>
            </a:avLst>
          </a:prstGeom>
          <a:solidFill>
            <a:srgbClr val="191231"/>
          </a:solidFill>
          <a:ln/>
        </p:spPr>
      </p:sp>
      <p:sp>
        <p:nvSpPr>
          <p:cNvPr id="29" name="Text 21"/>
          <p:cNvSpPr/>
          <p:nvPr/>
        </p:nvSpPr>
        <p:spPr>
          <a:xfrm>
            <a:off x="10005298" y="5657612"/>
            <a:ext cx="3485912" cy="304205"/>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highlight>
                  <a:srgbClr val="191231"/>
                </a:highlight>
                <a:latin typeface="Consolas" pitchFamily="34" charset="0"/>
                <a:ea typeface="Consolas" pitchFamily="34" charset="-122"/>
                <a:cs typeface="Consolas" pitchFamily="34" charset="-120"/>
              </a:rPr>
              <a:t>xz -l filename.xz</a:t>
            </a:r>
            <a:endParaRPr lang="en-US" sz="1450" dirty="0"/>
          </a:p>
        </p:txBody>
      </p:sp>
      <p:sp>
        <p:nvSpPr>
          <p:cNvPr id="30" name="Text 22"/>
          <p:cNvSpPr/>
          <p:nvPr/>
        </p:nvSpPr>
        <p:spPr>
          <a:xfrm>
            <a:off x="9824561" y="6318409"/>
            <a:ext cx="3847386" cy="1216819"/>
          </a:xfrm>
          <a:prstGeom prst="rect">
            <a:avLst/>
          </a:prstGeom>
          <a:noFill/>
          <a:ln/>
        </p:spPr>
        <p:txBody>
          <a:bodyPr wrap="square" lIns="0" tIns="0" rIns="0" bIns="0" rtlCol="0" anchor="t"/>
          <a:lstStyle/>
          <a:p>
            <a:pPr marL="0" indent="0" algn="l">
              <a:lnSpc>
                <a:spcPts val="2350"/>
              </a:lnSpc>
              <a:buNone/>
            </a:pPr>
            <a:r>
              <a:rPr lang="en-US" sz="1450" dirty="0">
                <a:solidFill>
                  <a:srgbClr val="E0D6DE"/>
                </a:solidFill>
                <a:latin typeface="Inter" pitchFamily="34" charset="0"/>
                <a:ea typeface="Inter" pitchFamily="34" charset="-122"/>
                <a:cs typeface="Inter" pitchFamily="34" charset="-120"/>
              </a:rPr>
              <a:t>This provides valuable metadata about the compressed data without having to decompress it first, useful for quick assessments.</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86991" y="538282"/>
            <a:ext cx="4729520" cy="563523"/>
          </a:xfrm>
          <a:prstGeom prst="rect">
            <a:avLst/>
          </a:prstGeom>
          <a:noFill/>
          <a:ln/>
        </p:spPr>
        <p:txBody>
          <a:bodyPr wrap="none" lIns="0" tIns="0" rIns="0" bIns="0" rtlCol="0" anchor="t"/>
          <a:lstStyle/>
          <a:p>
            <a:pPr marL="0" indent="0" algn="l">
              <a:lnSpc>
                <a:spcPts val="4400"/>
              </a:lnSpc>
              <a:buNone/>
            </a:pPr>
            <a:r>
              <a:rPr lang="en-US" sz="3550" b="1" dirty="0">
                <a:solidFill>
                  <a:srgbClr val="FF8AAF"/>
                </a:solidFill>
                <a:latin typeface="Petrona Bold" pitchFamily="34" charset="0"/>
                <a:ea typeface="Petrona Bold" pitchFamily="34" charset="-122"/>
                <a:cs typeface="Petrona Bold" pitchFamily="34" charset="-120"/>
              </a:rPr>
              <a:t>Summary: Why Use xz?</a:t>
            </a:r>
            <a:endParaRPr lang="en-US" sz="3550" dirty="0"/>
          </a:p>
        </p:txBody>
      </p:sp>
      <p:sp>
        <p:nvSpPr>
          <p:cNvPr id="3" name="Text 1"/>
          <p:cNvSpPr/>
          <p:nvPr/>
        </p:nvSpPr>
        <p:spPr>
          <a:xfrm>
            <a:off x="686991" y="1445300"/>
            <a:ext cx="13256419" cy="549593"/>
          </a:xfrm>
          <a:prstGeom prst="rect">
            <a:avLst/>
          </a:prstGeom>
          <a:noFill/>
          <a:ln/>
        </p:spPr>
        <p:txBody>
          <a:bodyPr wrap="square" lIns="0" tIns="0" rIns="0" bIns="0" rtlCol="0" anchor="t"/>
          <a:lstStyle/>
          <a:p>
            <a:pPr marL="0" indent="0" algn="l">
              <a:lnSpc>
                <a:spcPts val="2150"/>
              </a:lnSpc>
              <a:buNone/>
            </a:pPr>
            <a:r>
              <a:rPr lang="en-US" sz="1350" b="1" dirty="0">
                <a:solidFill>
                  <a:srgbClr val="876CD4"/>
                </a:solidFill>
                <a:latin typeface="Inter" pitchFamily="34" charset="0"/>
                <a:ea typeface="Inter" pitchFamily="34" charset="-122"/>
                <a:cs typeface="Inter" pitchFamily="34" charset="-120"/>
              </a:rPr>
              <a:t>xz</a:t>
            </a:r>
            <a:r>
              <a:rPr lang="en-US" sz="1350" dirty="0">
                <a:solidFill>
                  <a:srgbClr val="E0D6DE"/>
                </a:solidFill>
                <a:latin typeface="Inter" pitchFamily="34" charset="0"/>
                <a:ea typeface="Inter" pitchFamily="34" charset="-122"/>
                <a:cs typeface="Inter" pitchFamily="34" charset="-120"/>
              </a:rPr>
              <a:t> stands out as a premier compression utility for a variety of reasons, making it an indispensable tool for anyone working with data in a Linux environment. Its advanced algorithm and thoughtful design offer compelling advantages over older compression methods.</a:t>
            </a:r>
            <a:endParaRPr lang="en-US" sz="13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2220158"/>
            <a:ext cx="257651" cy="257651"/>
          </a:xfrm>
          <a:prstGeom prst="rect">
            <a:avLst/>
          </a:prstGeom>
        </p:spPr>
      </p:pic>
      <p:sp>
        <p:nvSpPr>
          <p:cNvPr id="5" name="Text 2"/>
          <p:cNvSpPr/>
          <p:nvPr/>
        </p:nvSpPr>
        <p:spPr>
          <a:xfrm>
            <a:off x="1245156" y="2188131"/>
            <a:ext cx="3515082" cy="3381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Superior Compression Ratio</a:t>
            </a:r>
            <a:endParaRPr lang="en-US" sz="2100" dirty="0"/>
          </a:p>
        </p:txBody>
      </p:sp>
      <p:sp>
        <p:nvSpPr>
          <p:cNvPr id="6" name="Text 3"/>
          <p:cNvSpPr/>
          <p:nvPr/>
        </p:nvSpPr>
        <p:spPr>
          <a:xfrm>
            <a:off x="1245156" y="2629257"/>
            <a:ext cx="12698254" cy="549593"/>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Inter" pitchFamily="34" charset="0"/>
                <a:ea typeface="Inter" pitchFamily="34" charset="-122"/>
                <a:cs typeface="Inter" pitchFamily="34" charset="-120"/>
              </a:rPr>
              <a:t>Achieves significantly smaller file sizes compared to gzip or bzip2, leading to substantial savings in disk space and reduced bandwidth consumption for data transfers.</a:t>
            </a:r>
            <a:endParaRPr lang="en-US" sz="13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3554373"/>
            <a:ext cx="257651" cy="257651"/>
          </a:xfrm>
          <a:prstGeom prst="rect">
            <a:avLst/>
          </a:prstGeom>
        </p:spPr>
      </p:pic>
      <p:sp>
        <p:nvSpPr>
          <p:cNvPr id="8" name="Text 4"/>
          <p:cNvSpPr/>
          <p:nvPr/>
        </p:nvSpPr>
        <p:spPr>
          <a:xfrm>
            <a:off x="1245156" y="3522345"/>
            <a:ext cx="3532346" cy="3381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Flexible Compression Levels</a:t>
            </a:r>
            <a:endParaRPr lang="en-US" sz="2100" dirty="0"/>
          </a:p>
        </p:txBody>
      </p:sp>
      <p:sp>
        <p:nvSpPr>
          <p:cNvPr id="9" name="Text 5"/>
          <p:cNvSpPr/>
          <p:nvPr/>
        </p:nvSpPr>
        <p:spPr>
          <a:xfrm>
            <a:off x="1245156" y="3963472"/>
            <a:ext cx="12698254" cy="549593"/>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Inter" pitchFamily="34" charset="0"/>
                <a:ea typeface="Inter" pitchFamily="34" charset="-122"/>
                <a:cs typeface="Inter" pitchFamily="34" charset="-120"/>
              </a:rPr>
              <a:t>Offers a spectrum of compression levels (0-9), allowing users to fine-tune the balance between compression speed and file size, adapting to diverse operational needs.</a:t>
            </a:r>
            <a:endParaRPr lang="en-US" sz="13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4888587"/>
            <a:ext cx="257651" cy="257651"/>
          </a:xfrm>
          <a:prstGeom prst="rect">
            <a:avLst/>
          </a:prstGeom>
        </p:spPr>
      </p:pic>
      <p:sp>
        <p:nvSpPr>
          <p:cNvPr id="11" name="Text 6"/>
          <p:cNvSpPr/>
          <p:nvPr/>
        </p:nvSpPr>
        <p:spPr>
          <a:xfrm>
            <a:off x="1245156" y="4856559"/>
            <a:ext cx="3641169" cy="3381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Seamless Integration with tar</a:t>
            </a:r>
            <a:endParaRPr lang="en-US" sz="2100" dirty="0"/>
          </a:p>
        </p:txBody>
      </p:sp>
      <p:sp>
        <p:nvSpPr>
          <p:cNvPr id="12" name="Text 7"/>
          <p:cNvSpPr/>
          <p:nvPr/>
        </p:nvSpPr>
        <p:spPr>
          <a:xfrm>
            <a:off x="1245156" y="5297686"/>
            <a:ext cx="12698254" cy="274796"/>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Inter" pitchFamily="34" charset="0"/>
                <a:ea typeface="Inter" pitchFamily="34" charset="-122"/>
                <a:cs typeface="Inter" pitchFamily="34" charset="-120"/>
              </a:rPr>
              <a:t>Works efficiently with the </a:t>
            </a:r>
            <a:r>
              <a:rPr lang="en-US" sz="1350" dirty="0">
                <a:solidFill>
                  <a:srgbClr val="E0D6DE"/>
                </a:solidFill>
                <a:highlight>
                  <a:srgbClr val="191231"/>
                </a:highlight>
                <a:latin typeface="Consolas" pitchFamily="34" charset="0"/>
                <a:ea typeface="Consolas" pitchFamily="34" charset="-122"/>
                <a:cs typeface="Consolas" pitchFamily="34" charset="-120"/>
              </a:rPr>
              <a:t>tar</a:t>
            </a:r>
            <a:r>
              <a:rPr lang="en-US" sz="1350" dirty="0">
                <a:solidFill>
                  <a:srgbClr val="E0D6DE"/>
                </a:solidFill>
                <a:latin typeface="Inter" pitchFamily="34" charset="0"/>
                <a:ea typeface="Inter" pitchFamily="34" charset="-122"/>
                <a:cs typeface="Inter" pitchFamily="34" charset="-120"/>
              </a:rPr>
              <a:t> utility, enabling the creation of highly compressed archives (</a:t>
            </a:r>
            <a:r>
              <a:rPr lang="en-US" sz="1350" dirty="0">
                <a:solidFill>
                  <a:srgbClr val="E0D6DE"/>
                </a:solidFill>
                <a:highlight>
                  <a:srgbClr val="191231"/>
                </a:highlight>
                <a:latin typeface="Consolas" pitchFamily="34" charset="0"/>
                <a:ea typeface="Consolas" pitchFamily="34" charset="-122"/>
                <a:cs typeface="Consolas" pitchFamily="34" charset="-120"/>
              </a:rPr>
              <a:t>.tar.xz</a:t>
            </a:r>
            <a:r>
              <a:rPr lang="en-US" sz="1350" dirty="0">
                <a:solidFill>
                  <a:srgbClr val="E0D6DE"/>
                </a:solidFill>
                <a:latin typeface="Inter" pitchFamily="34" charset="0"/>
                <a:ea typeface="Inter" pitchFamily="34" charset="-122"/>
                <a:cs typeface="Inter" pitchFamily="34" charset="-120"/>
              </a:rPr>
              <a:t>) for multiple files and directories with a single command.</a:t>
            </a:r>
            <a:endParaRPr lang="en-US" sz="1350" dirty="0"/>
          </a:p>
        </p:txBody>
      </p:sp>
      <p:pic>
        <p:nvPicPr>
          <p:cNvPr id="13"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5948005"/>
            <a:ext cx="257651" cy="257651"/>
          </a:xfrm>
          <a:prstGeom prst="rect">
            <a:avLst/>
          </a:prstGeom>
        </p:spPr>
      </p:pic>
      <p:sp>
        <p:nvSpPr>
          <p:cNvPr id="14" name="Text 8"/>
          <p:cNvSpPr/>
          <p:nvPr/>
        </p:nvSpPr>
        <p:spPr>
          <a:xfrm>
            <a:off x="1245156" y="5915978"/>
            <a:ext cx="4020622" cy="3381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Simple and Intuitive Commands</a:t>
            </a:r>
            <a:endParaRPr lang="en-US" sz="2100" dirty="0"/>
          </a:p>
        </p:txBody>
      </p:sp>
      <p:sp>
        <p:nvSpPr>
          <p:cNvPr id="15" name="Text 9"/>
          <p:cNvSpPr/>
          <p:nvPr/>
        </p:nvSpPr>
        <p:spPr>
          <a:xfrm>
            <a:off x="1245156" y="6357104"/>
            <a:ext cx="12698254" cy="274796"/>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Inter" pitchFamily="34" charset="0"/>
                <a:ea typeface="Inter" pitchFamily="34" charset="-122"/>
                <a:cs typeface="Inter" pitchFamily="34" charset="-120"/>
              </a:rPr>
              <a:t>Features straightforward commands for both compression (</a:t>
            </a:r>
            <a:r>
              <a:rPr lang="en-US" sz="1350" dirty="0">
                <a:solidFill>
                  <a:srgbClr val="E0D6DE"/>
                </a:solidFill>
                <a:highlight>
                  <a:srgbClr val="191231"/>
                </a:highlight>
                <a:latin typeface="Consolas" pitchFamily="34" charset="0"/>
                <a:ea typeface="Consolas" pitchFamily="34" charset="-122"/>
                <a:cs typeface="Consolas" pitchFamily="34" charset="-120"/>
              </a:rPr>
              <a:t>xz</a:t>
            </a:r>
            <a:r>
              <a:rPr lang="en-US" sz="1350" dirty="0">
                <a:solidFill>
                  <a:srgbClr val="E0D6DE"/>
                </a:solidFill>
                <a:latin typeface="Inter" pitchFamily="34" charset="0"/>
                <a:ea typeface="Inter" pitchFamily="34" charset="-122"/>
                <a:cs typeface="Inter" pitchFamily="34" charset="-120"/>
              </a:rPr>
              <a:t>) and decompression (</a:t>
            </a:r>
            <a:r>
              <a:rPr lang="en-US" sz="1350" dirty="0">
                <a:solidFill>
                  <a:srgbClr val="E0D6DE"/>
                </a:solidFill>
                <a:highlight>
                  <a:srgbClr val="191231"/>
                </a:highlight>
                <a:latin typeface="Consolas" pitchFamily="34" charset="0"/>
                <a:ea typeface="Consolas" pitchFamily="34" charset="-122"/>
                <a:cs typeface="Consolas" pitchFamily="34" charset="-120"/>
              </a:rPr>
              <a:t>unxz</a:t>
            </a:r>
            <a:r>
              <a:rPr lang="en-US" sz="1350" dirty="0">
                <a:solidFill>
                  <a:srgbClr val="E0D6DE"/>
                </a:solidFill>
                <a:latin typeface="Inter" pitchFamily="34" charset="0"/>
                <a:ea typeface="Inter" pitchFamily="34" charset="-122"/>
                <a:cs typeface="Inter" pitchFamily="34" charset="-120"/>
              </a:rPr>
              <a:t> or </a:t>
            </a:r>
            <a:r>
              <a:rPr lang="en-US" sz="1350" dirty="0">
                <a:solidFill>
                  <a:srgbClr val="E0D6DE"/>
                </a:solidFill>
                <a:highlight>
                  <a:srgbClr val="191231"/>
                </a:highlight>
                <a:latin typeface="Consolas" pitchFamily="34" charset="0"/>
                <a:ea typeface="Consolas" pitchFamily="34" charset="-122"/>
                <a:cs typeface="Consolas" pitchFamily="34" charset="-120"/>
              </a:rPr>
              <a:t>xz -d</a:t>
            </a:r>
            <a:r>
              <a:rPr lang="en-US" sz="1350" dirty="0">
                <a:solidFill>
                  <a:srgbClr val="E0D6DE"/>
                </a:solidFill>
                <a:latin typeface="Inter" pitchFamily="34" charset="0"/>
                <a:ea typeface="Inter" pitchFamily="34" charset="-122"/>
                <a:cs typeface="Inter" pitchFamily="34" charset="-120"/>
              </a:rPr>
              <a:t>), ensuring ease of use for single file operations.</a:t>
            </a:r>
            <a:endParaRPr lang="en-US" sz="1350" dirty="0"/>
          </a:p>
        </p:txBody>
      </p:sp>
      <p:pic>
        <p:nvPicPr>
          <p:cNvPr id="16"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7007423"/>
            <a:ext cx="257651" cy="257651"/>
          </a:xfrm>
          <a:prstGeom prst="rect">
            <a:avLst/>
          </a:prstGeom>
        </p:spPr>
      </p:pic>
      <p:sp>
        <p:nvSpPr>
          <p:cNvPr id="17" name="Text 10"/>
          <p:cNvSpPr/>
          <p:nvPr/>
        </p:nvSpPr>
        <p:spPr>
          <a:xfrm>
            <a:off x="1245156" y="6975396"/>
            <a:ext cx="3602712" cy="3381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Robust Data Integrity Checks</a:t>
            </a:r>
            <a:endParaRPr lang="en-US" sz="2100" dirty="0"/>
          </a:p>
        </p:txBody>
      </p:sp>
      <p:sp>
        <p:nvSpPr>
          <p:cNvPr id="18" name="Text 11"/>
          <p:cNvSpPr/>
          <p:nvPr/>
        </p:nvSpPr>
        <p:spPr>
          <a:xfrm>
            <a:off x="1245156" y="7416522"/>
            <a:ext cx="12698254" cy="274796"/>
          </a:xfrm>
          <a:prstGeom prst="rect">
            <a:avLst/>
          </a:prstGeom>
          <a:noFill/>
          <a:ln/>
        </p:spPr>
        <p:txBody>
          <a:bodyPr wrap="none" lIns="0" tIns="0" rIns="0" bIns="0" rtlCol="0" anchor="t"/>
          <a:lstStyle/>
          <a:p>
            <a:pPr marL="0" indent="0" algn="l">
              <a:lnSpc>
                <a:spcPts val="2150"/>
              </a:lnSpc>
              <a:buNone/>
            </a:pPr>
            <a:r>
              <a:rPr lang="en-US" sz="1350" dirty="0">
                <a:solidFill>
                  <a:srgbClr val="E0D6DE"/>
                </a:solidFill>
                <a:latin typeface="Inter" pitchFamily="34" charset="0"/>
                <a:ea typeface="Inter" pitchFamily="34" charset="-122"/>
                <a:cs typeface="Inter" pitchFamily="34" charset="-120"/>
              </a:rPr>
              <a:t>Includes options like </a:t>
            </a:r>
            <a:r>
              <a:rPr lang="en-US" sz="1350" dirty="0">
                <a:solidFill>
                  <a:srgbClr val="E0D6DE"/>
                </a:solidFill>
                <a:highlight>
                  <a:srgbClr val="191231"/>
                </a:highlight>
                <a:latin typeface="Consolas" pitchFamily="34" charset="0"/>
                <a:ea typeface="Consolas" pitchFamily="34" charset="-122"/>
                <a:cs typeface="Consolas" pitchFamily="34" charset="-120"/>
              </a:rPr>
              <a:t>-t</a:t>
            </a:r>
            <a:r>
              <a:rPr lang="en-US" sz="1350" dirty="0">
                <a:solidFill>
                  <a:srgbClr val="E0D6DE"/>
                </a:solidFill>
                <a:latin typeface="Inter" pitchFamily="34" charset="0"/>
                <a:ea typeface="Inter" pitchFamily="34" charset="-122"/>
                <a:cs typeface="Inter" pitchFamily="34" charset="-120"/>
              </a:rPr>
              <a:t> (test) and </a:t>
            </a:r>
            <a:r>
              <a:rPr lang="en-US" sz="1350" dirty="0">
                <a:solidFill>
                  <a:srgbClr val="E0D6DE"/>
                </a:solidFill>
                <a:highlight>
                  <a:srgbClr val="191231"/>
                </a:highlight>
                <a:latin typeface="Consolas" pitchFamily="34" charset="0"/>
                <a:ea typeface="Consolas" pitchFamily="34" charset="-122"/>
                <a:cs typeface="Consolas" pitchFamily="34" charset="-120"/>
              </a:rPr>
              <a:t>-l</a:t>
            </a:r>
            <a:r>
              <a:rPr lang="en-US" sz="1350" dirty="0">
                <a:solidFill>
                  <a:srgbClr val="E0D6DE"/>
                </a:solidFill>
                <a:latin typeface="Inter" pitchFamily="34" charset="0"/>
                <a:ea typeface="Inter" pitchFamily="34" charset="-122"/>
                <a:cs typeface="Inter" pitchFamily="34" charset="-120"/>
              </a:rPr>
              <a:t> (list) for verifying file integrity and viewing compression information, enhancing reliability in data management.</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37892"/>
            <a:ext cx="7556421" cy="1953816"/>
          </a:xfrm>
          <a:prstGeom prst="rect">
            <a:avLst/>
          </a:prstGeom>
          <a:noFill/>
          <a:ln/>
        </p:spPr>
        <p:txBody>
          <a:bodyPr wrap="square" lIns="0" tIns="0" rIns="0" bIns="0" rtlCol="0" anchor="t"/>
          <a:lstStyle/>
          <a:p>
            <a:pPr marL="0" indent="0" algn="l">
              <a:lnSpc>
                <a:spcPts val="5100"/>
              </a:lnSpc>
              <a:buNone/>
            </a:pPr>
            <a:r>
              <a:rPr lang="en-US" sz="4100" b="1" dirty="0">
                <a:solidFill>
                  <a:srgbClr val="FF8AAF"/>
                </a:solidFill>
                <a:latin typeface="Petrona Bold" pitchFamily="34" charset="0"/>
                <a:ea typeface="Petrona Bold" pitchFamily="34" charset="-122"/>
                <a:cs typeface="Petrona Bold" pitchFamily="34" charset="-120"/>
              </a:rPr>
              <a:t>Compressing and Decompressing Files with xz and unxz</a:t>
            </a:r>
            <a:endParaRPr lang="en-US" sz="4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1629" y="463629"/>
            <a:ext cx="4276368" cy="534591"/>
          </a:xfrm>
          <a:prstGeom prst="rect">
            <a:avLst/>
          </a:prstGeom>
          <a:noFill/>
          <a:ln/>
        </p:spPr>
        <p:txBody>
          <a:bodyPr wrap="none" lIns="0" tIns="0" rIns="0" bIns="0" rtlCol="0" anchor="t"/>
          <a:lstStyle/>
          <a:p>
            <a:pPr marL="0" indent="0" algn="l">
              <a:lnSpc>
                <a:spcPts val="4200"/>
              </a:lnSpc>
              <a:buNone/>
            </a:pPr>
            <a:r>
              <a:rPr lang="en-US" sz="3350" b="1" dirty="0">
                <a:solidFill>
                  <a:srgbClr val="FF8AAF"/>
                </a:solidFill>
                <a:latin typeface="Petrona Bold" pitchFamily="34" charset="0"/>
                <a:ea typeface="Petrona Bold" pitchFamily="34" charset="-122"/>
                <a:cs typeface="Petrona Bold" pitchFamily="34" charset="-120"/>
              </a:rPr>
              <a:t>What is xz?</a:t>
            </a:r>
            <a:endParaRPr lang="en-US" sz="3350" dirty="0"/>
          </a:p>
        </p:txBody>
      </p:sp>
      <p:sp>
        <p:nvSpPr>
          <p:cNvPr id="4" name="Text 1"/>
          <p:cNvSpPr/>
          <p:nvPr/>
        </p:nvSpPr>
        <p:spPr>
          <a:xfrm>
            <a:off x="651629" y="1389102"/>
            <a:ext cx="3721656" cy="1823561"/>
          </a:xfrm>
          <a:prstGeom prst="rect">
            <a:avLst/>
          </a:prstGeom>
          <a:noFill/>
          <a:ln/>
        </p:spPr>
        <p:txBody>
          <a:bodyPr wrap="square" lIns="0" tIns="0" rIns="0" bIns="0" rtlCol="0" anchor="t"/>
          <a:lstStyle/>
          <a:p>
            <a:pPr marL="0" indent="0" algn="l">
              <a:lnSpc>
                <a:spcPts val="2050"/>
              </a:lnSpc>
              <a:buNone/>
            </a:pPr>
            <a:r>
              <a:rPr lang="en-US" sz="1250" b="1" dirty="0">
                <a:solidFill>
                  <a:srgbClr val="876CD4"/>
                </a:solidFill>
                <a:latin typeface="Inter" pitchFamily="34" charset="0"/>
                <a:ea typeface="Inter" pitchFamily="34" charset="-122"/>
                <a:cs typeface="Inter" pitchFamily="34" charset="-120"/>
              </a:rPr>
              <a:t>xz</a:t>
            </a:r>
            <a:r>
              <a:rPr lang="en-US" sz="1250" dirty="0">
                <a:solidFill>
                  <a:srgbClr val="E0D6DE"/>
                </a:solidFill>
                <a:latin typeface="Inter" pitchFamily="34" charset="0"/>
                <a:ea typeface="Inter" pitchFamily="34" charset="-122"/>
                <a:cs typeface="Inter" pitchFamily="34" charset="-120"/>
              </a:rPr>
              <a:t> is a powerful command-line utility in Linux and Unix-like operating systems, renowned for its exceptional data compression capabilities. It leverages the advanced </a:t>
            </a:r>
            <a:r>
              <a:rPr lang="en-US" sz="1250" b="1" dirty="0">
                <a:solidFill>
                  <a:srgbClr val="E0D6DE"/>
                </a:solidFill>
                <a:latin typeface="Inter" pitchFamily="34" charset="0"/>
                <a:ea typeface="Inter" pitchFamily="34" charset="-122"/>
                <a:cs typeface="Inter" pitchFamily="34" charset="-120"/>
              </a:rPr>
              <a:t>LZMA2 algorithm</a:t>
            </a:r>
            <a:r>
              <a:rPr lang="en-US" sz="1250" dirty="0">
                <a:solidFill>
                  <a:srgbClr val="E0D6DE"/>
                </a:solidFill>
                <a:latin typeface="Inter" pitchFamily="34" charset="0"/>
                <a:ea typeface="Inter" pitchFamily="34" charset="-122"/>
                <a:cs typeface="Inter" pitchFamily="34" charset="-120"/>
              </a:rPr>
              <a:t>, which is a successor to the LZMA algorithm, known for providing very high compression ratios.</a:t>
            </a:r>
            <a:endParaRPr lang="en-US" sz="1250" dirty="0"/>
          </a:p>
        </p:txBody>
      </p:sp>
      <p:sp>
        <p:nvSpPr>
          <p:cNvPr id="5" name="Text 2"/>
          <p:cNvSpPr/>
          <p:nvPr/>
        </p:nvSpPr>
        <p:spPr>
          <a:xfrm>
            <a:off x="651629" y="3359229"/>
            <a:ext cx="3721656" cy="1302544"/>
          </a:xfrm>
          <a:prstGeom prst="rect">
            <a:avLst/>
          </a:prstGeom>
          <a:noFill/>
          <a:ln/>
        </p:spPr>
        <p:txBody>
          <a:bodyPr wrap="square" lIns="0" tIns="0" rIns="0" bIns="0" rtlCol="0" anchor="t"/>
          <a:lstStyle/>
          <a:p>
            <a:pPr marL="0" indent="0" algn="l">
              <a:lnSpc>
                <a:spcPts val="2050"/>
              </a:lnSpc>
              <a:buNone/>
            </a:pPr>
            <a:r>
              <a:rPr lang="en-US" sz="1250" dirty="0">
                <a:solidFill>
                  <a:srgbClr val="E0D6DE"/>
                </a:solidFill>
                <a:latin typeface="Inter" pitchFamily="34" charset="0"/>
                <a:ea typeface="Inter" pitchFamily="34" charset="-122"/>
                <a:cs typeface="Inter" pitchFamily="34" charset="-120"/>
              </a:rPr>
              <a:t>Unlike older compression tools like gzip or bzip2, xz consistently achieves significantly smaller file sizes, making it an excellent choice for archiving large files, distributing software packages, or simply saving disk space.</a:t>
            </a:r>
            <a:endParaRPr lang="en-US" sz="1250" dirty="0"/>
          </a:p>
        </p:txBody>
      </p:sp>
      <p:sp>
        <p:nvSpPr>
          <p:cNvPr id="6" name="Shape 3"/>
          <p:cNvSpPr/>
          <p:nvPr/>
        </p:nvSpPr>
        <p:spPr>
          <a:xfrm>
            <a:off x="4778335" y="1425773"/>
            <a:ext cx="3721656" cy="1943695"/>
          </a:xfrm>
          <a:prstGeom prst="roundRect">
            <a:avLst>
              <a:gd name="adj" fmla="val 3520"/>
            </a:avLst>
          </a:prstGeom>
          <a:solidFill>
            <a:srgbClr val="2F1D63"/>
          </a:solidFill>
          <a:ln w="7620">
            <a:solidFill>
              <a:srgbClr val="48367C"/>
            </a:solidFill>
            <a:prstDash val="solid"/>
          </a:ln>
        </p:spPr>
      </p:sp>
      <p:pic>
        <p:nvPicPr>
          <p:cNvPr id="7" name="Image 1" descr="preencoded.png"/>
          <p:cNvPicPr>
            <a:picLocks noChangeAspect="1"/>
          </p:cNvPicPr>
          <p:nvPr/>
        </p:nvPicPr>
        <p:blipFill>
          <a:blip r:embed="rId4"/>
          <a:stretch>
            <a:fillRect/>
          </a:stretch>
        </p:blipFill>
        <p:spPr>
          <a:xfrm>
            <a:off x="4948833" y="1596271"/>
            <a:ext cx="488633" cy="488633"/>
          </a:xfrm>
          <a:prstGeom prst="rect">
            <a:avLst/>
          </a:prstGeom>
        </p:spPr>
      </p:pic>
      <p:pic>
        <p:nvPicPr>
          <p:cNvPr id="8"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3135" y="1730573"/>
            <a:ext cx="219908" cy="219908"/>
          </a:xfrm>
          <a:prstGeom prst="rect">
            <a:avLst/>
          </a:prstGeom>
        </p:spPr>
      </p:pic>
      <p:sp>
        <p:nvSpPr>
          <p:cNvPr id="9" name="Text 4"/>
          <p:cNvSpPr/>
          <p:nvPr/>
        </p:nvSpPr>
        <p:spPr>
          <a:xfrm>
            <a:off x="4948833" y="2247781"/>
            <a:ext cx="2629853" cy="267295"/>
          </a:xfrm>
          <a:prstGeom prst="rect">
            <a:avLst/>
          </a:prstGeom>
          <a:noFill/>
          <a:ln/>
        </p:spPr>
        <p:txBody>
          <a:bodyPr wrap="none" lIns="0" tIns="0" rIns="0" bIns="0" rtlCol="0" anchor="t"/>
          <a:lstStyle/>
          <a:p>
            <a:pPr marL="0" indent="0" algn="l">
              <a:lnSpc>
                <a:spcPts val="2100"/>
              </a:lnSpc>
              <a:buNone/>
            </a:pPr>
            <a:r>
              <a:rPr lang="en-US" sz="1650" b="1" dirty="0">
                <a:solidFill>
                  <a:srgbClr val="E0D6DE"/>
                </a:solidFill>
                <a:latin typeface="Petrona Bold" pitchFamily="34" charset="0"/>
                <a:ea typeface="Petrona Bold" pitchFamily="34" charset="-122"/>
                <a:cs typeface="Petrona Bold" pitchFamily="34" charset="-120"/>
              </a:rPr>
              <a:t>Linux Command-Line Tool</a:t>
            </a:r>
            <a:endParaRPr lang="en-US" sz="1650" dirty="0"/>
          </a:p>
        </p:txBody>
      </p:sp>
      <p:sp>
        <p:nvSpPr>
          <p:cNvPr id="10" name="Text 5"/>
          <p:cNvSpPr/>
          <p:nvPr/>
        </p:nvSpPr>
        <p:spPr>
          <a:xfrm>
            <a:off x="4948833" y="2677954"/>
            <a:ext cx="3380661" cy="521017"/>
          </a:xfrm>
          <a:prstGeom prst="rect">
            <a:avLst/>
          </a:prstGeom>
          <a:noFill/>
          <a:ln/>
        </p:spPr>
        <p:txBody>
          <a:bodyPr wrap="square" lIns="0" tIns="0" rIns="0" bIns="0" rtlCol="0" anchor="t"/>
          <a:lstStyle/>
          <a:p>
            <a:pPr marL="0" indent="0" algn="l">
              <a:lnSpc>
                <a:spcPts val="2050"/>
              </a:lnSpc>
              <a:buNone/>
            </a:pPr>
            <a:r>
              <a:rPr lang="en-US" sz="1250" dirty="0">
                <a:solidFill>
                  <a:srgbClr val="E0D6DE"/>
                </a:solidFill>
                <a:latin typeface="Inter" pitchFamily="34" charset="0"/>
                <a:ea typeface="Inter" pitchFamily="34" charset="-122"/>
                <a:cs typeface="Inter" pitchFamily="34" charset="-120"/>
              </a:rPr>
              <a:t>A native, robust compression tool for command-line environments.</a:t>
            </a:r>
            <a:endParaRPr lang="en-US" sz="1250" dirty="0"/>
          </a:p>
        </p:txBody>
      </p:sp>
      <p:sp>
        <p:nvSpPr>
          <p:cNvPr id="11" name="Shape 6"/>
          <p:cNvSpPr/>
          <p:nvPr/>
        </p:nvSpPr>
        <p:spPr>
          <a:xfrm>
            <a:off x="4778335" y="3532346"/>
            <a:ext cx="3721656" cy="1943695"/>
          </a:xfrm>
          <a:prstGeom prst="roundRect">
            <a:avLst>
              <a:gd name="adj" fmla="val 3520"/>
            </a:avLst>
          </a:prstGeom>
          <a:solidFill>
            <a:srgbClr val="2F1D63"/>
          </a:solidFill>
          <a:ln w="7620">
            <a:solidFill>
              <a:srgbClr val="48367C"/>
            </a:solidFill>
            <a:prstDash val="solid"/>
          </a:ln>
        </p:spPr>
      </p:sp>
      <p:pic>
        <p:nvPicPr>
          <p:cNvPr id="12" name="Image 3" descr="preencoded.png"/>
          <p:cNvPicPr>
            <a:picLocks noChangeAspect="1"/>
          </p:cNvPicPr>
          <p:nvPr/>
        </p:nvPicPr>
        <p:blipFill>
          <a:blip r:embed="rId7"/>
          <a:stretch>
            <a:fillRect/>
          </a:stretch>
        </p:blipFill>
        <p:spPr>
          <a:xfrm>
            <a:off x="4948833" y="3702844"/>
            <a:ext cx="488633" cy="488633"/>
          </a:xfrm>
          <a:prstGeom prst="rect">
            <a:avLst/>
          </a:prstGeom>
        </p:spPr>
      </p:pic>
      <p:pic>
        <p:nvPicPr>
          <p:cNvPr id="13"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3135" y="3837146"/>
            <a:ext cx="219908" cy="219908"/>
          </a:xfrm>
          <a:prstGeom prst="rect">
            <a:avLst/>
          </a:prstGeom>
        </p:spPr>
      </p:pic>
      <p:sp>
        <p:nvSpPr>
          <p:cNvPr id="14" name="Text 7"/>
          <p:cNvSpPr/>
          <p:nvPr/>
        </p:nvSpPr>
        <p:spPr>
          <a:xfrm>
            <a:off x="4948833" y="4354354"/>
            <a:ext cx="2138124" cy="267295"/>
          </a:xfrm>
          <a:prstGeom prst="rect">
            <a:avLst/>
          </a:prstGeom>
          <a:noFill/>
          <a:ln/>
        </p:spPr>
        <p:txBody>
          <a:bodyPr wrap="none" lIns="0" tIns="0" rIns="0" bIns="0" rtlCol="0" anchor="t"/>
          <a:lstStyle/>
          <a:p>
            <a:pPr marL="0" indent="0" algn="l">
              <a:lnSpc>
                <a:spcPts val="2100"/>
              </a:lnSpc>
              <a:buNone/>
            </a:pPr>
            <a:r>
              <a:rPr lang="en-US" sz="1650" b="1" dirty="0">
                <a:solidFill>
                  <a:srgbClr val="E0D6DE"/>
                </a:solidFill>
                <a:latin typeface="Petrona Bold" pitchFamily="34" charset="0"/>
                <a:ea typeface="Petrona Bold" pitchFamily="34" charset="-122"/>
                <a:cs typeface="Petrona Bold" pitchFamily="34" charset="-120"/>
              </a:rPr>
              <a:t>LZMA2 Algorithm</a:t>
            </a:r>
            <a:endParaRPr lang="en-US" sz="1650" dirty="0"/>
          </a:p>
        </p:txBody>
      </p:sp>
      <p:sp>
        <p:nvSpPr>
          <p:cNvPr id="15" name="Text 8"/>
          <p:cNvSpPr/>
          <p:nvPr/>
        </p:nvSpPr>
        <p:spPr>
          <a:xfrm>
            <a:off x="4948833" y="4784527"/>
            <a:ext cx="3380661" cy="521017"/>
          </a:xfrm>
          <a:prstGeom prst="rect">
            <a:avLst/>
          </a:prstGeom>
          <a:noFill/>
          <a:ln/>
        </p:spPr>
        <p:txBody>
          <a:bodyPr wrap="square" lIns="0" tIns="0" rIns="0" bIns="0" rtlCol="0" anchor="t"/>
          <a:lstStyle/>
          <a:p>
            <a:pPr marL="0" indent="0" algn="l">
              <a:lnSpc>
                <a:spcPts val="2050"/>
              </a:lnSpc>
              <a:buNone/>
            </a:pPr>
            <a:r>
              <a:rPr lang="en-US" sz="1250" dirty="0">
                <a:solidFill>
                  <a:srgbClr val="E0D6DE"/>
                </a:solidFill>
                <a:latin typeface="Inter" pitchFamily="34" charset="0"/>
                <a:ea typeface="Inter" pitchFamily="34" charset="-122"/>
                <a:cs typeface="Inter" pitchFamily="34" charset="-120"/>
              </a:rPr>
              <a:t>Utilizes an advanced algorithm for superior compression efficiency.</a:t>
            </a:r>
            <a:endParaRPr lang="en-US" sz="1250" dirty="0"/>
          </a:p>
        </p:txBody>
      </p:sp>
      <p:sp>
        <p:nvSpPr>
          <p:cNvPr id="16" name="Shape 9"/>
          <p:cNvSpPr/>
          <p:nvPr/>
        </p:nvSpPr>
        <p:spPr>
          <a:xfrm>
            <a:off x="4778335" y="5638919"/>
            <a:ext cx="3721656" cy="1943695"/>
          </a:xfrm>
          <a:prstGeom prst="roundRect">
            <a:avLst>
              <a:gd name="adj" fmla="val 3520"/>
            </a:avLst>
          </a:prstGeom>
          <a:solidFill>
            <a:srgbClr val="2F1D63"/>
          </a:solidFill>
          <a:ln w="7620">
            <a:solidFill>
              <a:srgbClr val="48367C"/>
            </a:solidFill>
            <a:prstDash val="solid"/>
          </a:ln>
        </p:spPr>
      </p:sp>
      <p:pic>
        <p:nvPicPr>
          <p:cNvPr id="17" name="Image 5" descr="preencoded.png"/>
          <p:cNvPicPr>
            <a:picLocks noChangeAspect="1"/>
          </p:cNvPicPr>
          <p:nvPr/>
        </p:nvPicPr>
        <p:blipFill>
          <a:blip r:embed="rId10"/>
          <a:stretch>
            <a:fillRect/>
          </a:stretch>
        </p:blipFill>
        <p:spPr>
          <a:xfrm>
            <a:off x="4948833" y="5809417"/>
            <a:ext cx="488633" cy="488633"/>
          </a:xfrm>
          <a:prstGeom prst="rect">
            <a:avLst/>
          </a:prstGeom>
        </p:spPr>
      </p:pic>
      <p:pic>
        <p:nvPicPr>
          <p:cNvPr id="18"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3135" y="5943719"/>
            <a:ext cx="219908" cy="219908"/>
          </a:xfrm>
          <a:prstGeom prst="rect">
            <a:avLst/>
          </a:prstGeom>
        </p:spPr>
      </p:pic>
      <p:sp>
        <p:nvSpPr>
          <p:cNvPr id="19" name="Text 10"/>
          <p:cNvSpPr/>
          <p:nvPr/>
        </p:nvSpPr>
        <p:spPr>
          <a:xfrm>
            <a:off x="4948833" y="6460927"/>
            <a:ext cx="2138124" cy="267295"/>
          </a:xfrm>
          <a:prstGeom prst="rect">
            <a:avLst/>
          </a:prstGeom>
          <a:noFill/>
          <a:ln/>
        </p:spPr>
        <p:txBody>
          <a:bodyPr wrap="none" lIns="0" tIns="0" rIns="0" bIns="0" rtlCol="0" anchor="t"/>
          <a:lstStyle/>
          <a:p>
            <a:pPr marL="0" indent="0" algn="l">
              <a:lnSpc>
                <a:spcPts val="2100"/>
              </a:lnSpc>
              <a:buNone/>
            </a:pPr>
            <a:r>
              <a:rPr lang="en-US" sz="1650" b="1" dirty="0">
                <a:solidFill>
                  <a:srgbClr val="E0D6DE"/>
                </a:solidFill>
                <a:latin typeface="Petrona Bold" pitchFamily="34" charset="0"/>
                <a:ea typeface="Petrona Bold" pitchFamily="34" charset="-122"/>
                <a:cs typeface="Petrona Bold" pitchFamily="34" charset="-120"/>
              </a:rPr>
              <a:t>.xz File Format</a:t>
            </a:r>
            <a:endParaRPr lang="en-US" sz="1650" dirty="0"/>
          </a:p>
        </p:txBody>
      </p:sp>
      <p:sp>
        <p:nvSpPr>
          <p:cNvPr id="20" name="Text 11"/>
          <p:cNvSpPr/>
          <p:nvPr/>
        </p:nvSpPr>
        <p:spPr>
          <a:xfrm>
            <a:off x="4948833" y="6891099"/>
            <a:ext cx="3380661" cy="521017"/>
          </a:xfrm>
          <a:prstGeom prst="rect">
            <a:avLst/>
          </a:prstGeom>
          <a:noFill/>
          <a:ln/>
        </p:spPr>
        <p:txBody>
          <a:bodyPr wrap="square" lIns="0" tIns="0" rIns="0" bIns="0" rtlCol="0" anchor="t"/>
          <a:lstStyle/>
          <a:p>
            <a:pPr marL="0" indent="0" algn="l">
              <a:lnSpc>
                <a:spcPts val="2050"/>
              </a:lnSpc>
              <a:buNone/>
            </a:pPr>
            <a:r>
              <a:rPr lang="en-US" sz="1250" dirty="0">
                <a:solidFill>
                  <a:srgbClr val="E0D6DE"/>
                </a:solidFill>
                <a:latin typeface="Inter" pitchFamily="34" charset="0"/>
                <a:ea typeface="Inter" pitchFamily="34" charset="-122"/>
                <a:cs typeface="Inter" pitchFamily="34" charset="-120"/>
              </a:rPr>
              <a:t>Supports the widely adopted .xz format, known for its efficiency in file archiving.</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5064" y="354092"/>
            <a:ext cx="4124563" cy="422434"/>
          </a:xfrm>
          <a:prstGeom prst="rect">
            <a:avLst/>
          </a:prstGeom>
          <a:noFill/>
          <a:ln/>
        </p:spPr>
        <p:txBody>
          <a:bodyPr wrap="none" lIns="0" tIns="0" rIns="0" bIns="0" rtlCol="0" anchor="t"/>
          <a:lstStyle/>
          <a:p>
            <a:pPr marL="0" indent="0" algn="l">
              <a:lnSpc>
                <a:spcPts val="3300"/>
              </a:lnSpc>
              <a:buNone/>
            </a:pPr>
            <a:r>
              <a:rPr lang="en-US" sz="2650" b="1" dirty="0">
                <a:solidFill>
                  <a:srgbClr val="FF8AAF"/>
                </a:solidFill>
                <a:latin typeface="Petrona Bold" pitchFamily="34" charset="0"/>
                <a:ea typeface="Petrona Bold" pitchFamily="34" charset="-122"/>
                <a:cs typeface="Petrona Bold" pitchFamily="34" charset="-120"/>
              </a:rPr>
              <a:t>Basic Compression with xz</a:t>
            </a:r>
            <a:endParaRPr lang="en-US" sz="2650" dirty="0"/>
          </a:p>
        </p:txBody>
      </p:sp>
      <p:sp>
        <p:nvSpPr>
          <p:cNvPr id="3" name="Text 1"/>
          <p:cNvSpPr/>
          <p:nvPr/>
        </p:nvSpPr>
        <p:spPr>
          <a:xfrm>
            <a:off x="515064" y="1098352"/>
            <a:ext cx="2217539" cy="211336"/>
          </a:xfrm>
          <a:prstGeom prst="rect">
            <a:avLst/>
          </a:prstGeom>
          <a:noFill/>
          <a:ln/>
        </p:spPr>
        <p:txBody>
          <a:bodyPr wrap="none" lIns="0" tIns="0" rIns="0" bIns="0" rtlCol="0" anchor="t"/>
          <a:lstStyle/>
          <a:p>
            <a:pPr marL="0" indent="0" algn="l">
              <a:lnSpc>
                <a:spcPts val="1650"/>
              </a:lnSpc>
              <a:buNone/>
            </a:pPr>
            <a:r>
              <a:rPr lang="en-US" sz="1300" b="1" dirty="0">
                <a:solidFill>
                  <a:srgbClr val="FF8AAF"/>
                </a:solidFill>
                <a:latin typeface="Petrona Bold" pitchFamily="34" charset="0"/>
                <a:ea typeface="Petrona Bold" pitchFamily="34" charset="-122"/>
                <a:cs typeface="Petrona Bold" pitchFamily="34" charset="-120"/>
              </a:rPr>
              <a:t>The Fundamental Command</a:t>
            </a:r>
            <a:endParaRPr lang="en-US" sz="1300" dirty="0"/>
          </a:p>
        </p:txBody>
      </p:sp>
      <p:sp>
        <p:nvSpPr>
          <p:cNvPr id="4" name="Text 2"/>
          <p:cNvSpPr/>
          <p:nvPr/>
        </p:nvSpPr>
        <p:spPr>
          <a:xfrm>
            <a:off x="515064" y="1438394"/>
            <a:ext cx="8034457" cy="633532"/>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To compress a file using xz, the basic command is straightforward: </a:t>
            </a:r>
            <a:r>
              <a:rPr lang="en-US" sz="1000" dirty="0">
                <a:solidFill>
                  <a:srgbClr val="E0D6DE"/>
                </a:solidFill>
                <a:highlight>
                  <a:srgbClr val="191231"/>
                </a:highlight>
                <a:latin typeface="Consolas" pitchFamily="34" charset="0"/>
                <a:ea typeface="Consolas" pitchFamily="34" charset="-122"/>
                <a:cs typeface="Consolas" pitchFamily="34" charset="-120"/>
              </a:rPr>
              <a:t>xz filename</a:t>
            </a:r>
            <a:r>
              <a:rPr lang="en-US" sz="1000" dirty="0">
                <a:solidFill>
                  <a:srgbClr val="E0D6DE"/>
                </a:solidFill>
                <a:latin typeface="Inter" pitchFamily="34" charset="0"/>
                <a:ea typeface="Inter" pitchFamily="34" charset="-122"/>
                <a:cs typeface="Inter" pitchFamily="34" charset="-120"/>
              </a:rPr>
              <a:t>. When executed, xz processes the specified file, applies the LZMA2 compression, and then replaces the original file with its compressed version, which will have a </a:t>
            </a:r>
            <a:r>
              <a:rPr lang="en-US" sz="1000" dirty="0">
                <a:solidFill>
                  <a:srgbClr val="E0D6DE"/>
                </a:solidFill>
                <a:highlight>
                  <a:srgbClr val="191231"/>
                </a:highlight>
                <a:latin typeface="Consolas" pitchFamily="34" charset="0"/>
                <a:ea typeface="Consolas" pitchFamily="34" charset="-122"/>
                <a:cs typeface="Consolas" pitchFamily="34" charset="-120"/>
              </a:rPr>
              <a:t>.xz</a:t>
            </a:r>
            <a:r>
              <a:rPr lang="en-US" sz="1000" dirty="0">
                <a:solidFill>
                  <a:srgbClr val="E0D6DE"/>
                </a:solidFill>
                <a:latin typeface="Inter" pitchFamily="34" charset="0"/>
                <a:ea typeface="Inter" pitchFamily="34" charset="-122"/>
                <a:cs typeface="Inter" pitchFamily="34" charset="-120"/>
              </a:rPr>
              <a:t> extension appended to its name.</a:t>
            </a:r>
            <a:endParaRPr lang="en-US" sz="1000" dirty="0"/>
          </a:p>
        </p:txBody>
      </p:sp>
      <p:sp>
        <p:nvSpPr>
          <p:cNvPr id="5" name="Text 3"/>
          <p:cNvSpPr/>
          <p:nvPr/>
        </p:nvSpPr>
        <p:spPr>
          <a:xfrm>
            <a:off x="708184" y="2216706"/>
            <a:ext cx="7841337" cy="42743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For instance, if you have a text file named </a:t>
            </a:r>
            <a:r>
              <a:rPr lang="en-US" sz="1000" dirty="0">
                <a:solidFill>
                  <a:srgbClr val="E0D6DE"/>
                </a:solidFill>
                <a:highlight>
                  <a:srgbClr val="191231"/>
                </a:highlight>
                <a:latin typeface="Consolas" pitchFamily="34" charset="0"/>
                <a:ea typeface="Consolas" pitchFamily="34" charset="-122"/>
                <a:cs typeface="Consolas" pitchFamily="34" charset="-120"/>
              </a:rPr>
              <a:t>example.txt</a:t>
            </a:r>
            <a:r>
              <a:rPr lang="en-US" sz="1000" dirty="0">
                <a:solidFill>
                  <a:srgbClr val="E0D6DE"/>
                </a:solidFill>
                <a:latin typeface="Inter" pitchFamily="34" charset="0"/>
                <a:ea typeface="Inter" pitchFamily="34" charset="-122"/>
                <a:cs typeface="Inter" pitchFamily="34" charset="-120"/>
              </a:rPr>
              <a:t>, running the command </a:t>
            </a:r>
            <a:r>
              <a:rPr lang="en-US" sz="1000" dirty="0">
                <a:solidFill>
                  <a:srgbClr val="E0D6DE"/>
                </a:solidFill>
                <a:highlight>
                  <a:srgbClr val="191231"/>
                </a:highlight>
                <a:latin typeface="Consolas" pitchFamily="34" charset="0"/>
                <a:ea typeface="Consolas" pitchFamily="34" charset="-122"/>
                <a:cs typeface="Consolas" pitchFamily="34" charset="-120"/>
              </a:rPr>
              <a:t>xz example.txt</a:t>
            </a:r>
            <a:r>
              <a:rPr lang="en-US" sz="1000" dirty="0">
                <a:solidFill>
                  <a:srgbClr val="E0D6DE"/>
                </a:solidFill>
                <a:latin typeface="Inter" pitchFamily="34" charset="0"/>
                <a:ea typeface="Inter" pitchFamily="34" charset="-122"/>
                <a:cs typeface="Inter" pitchFamily="34" charset="-120"/>
              </a:rPr>
              <a:t> will result in the creation of </a:t>
            </a:r>
            <a:r>
              <a:rPr lang="en-US" sz="1000" dirty="0">
                <a:solidFill>
                  <a:srgbClr val="E0D6DE"/>
                </a:solidFill>
                <a:highlight>
                  <a:srgbClr val="191231"/>
                </a:highlight>
                <a:latin typeface="Consolas" pitchFamily="34" charset="0"/>
                <a:ea typeface="Consolas" pitchFamily="34" charset="-122"/>
                <a:cs typeface="Consolas" pitchFamily="34" charset="-120"/>
              </a:rPr>
              <a:t>example.txt.xz</a:t>
            </a:r>
            <a:r>
              <a:rPr lang="en-US" sz="1000" dirty="0">
                <a:solidFill>
                  <a:srgbClr val="E0D6DE"/>
                </a:solidFill>
                <a:latin typeface="Inter" pitchFamily="34" charset="0"/>
                <a:ea typeface="Inter" pitchFamily="34" charset="-122"/>
                <a:cs typeface="Inter" pitchFamily="34" charset="-120"/>
              </a:rPr>
              <a:t>. The original </a:t>
            </a:r>
            <a:r>
              <a:rPr lang="en-US" sz="1000" dirty="0">
                <a:solidFill>
                  <a:srgbClr val="E0D6DE"/>
                </a:solidFill>
                <a:highlight>
                  <a:srgbClr val="191231"/>
                </a:highlight>
                <a:latin typeface="Consolas" pitchFamily="34" charset="0"/>
                <a:ea typeface="Consolas" pitchFamily="34" charset="-122"/>
                <a:cs typeface="Consolas" pitchFamily="34" charset="-120"/>
              </a:rPr>
              <a:t>example.txt</a:t>
            </a:r>
            <a:r>
              <a:rPr lang="en-US" sz="1000" dirty="0">
                <a:solidFill>
                  <a:srgbClr val="E0D6DE"/>
                </a:solidFill>
                <a:latin typeface="Inter" pitchFamily="34" charset="0"/>
                <a:ea typeface="Inter" pitchFamily="34" charset="-122"/>
                <a:cs typeface="Inter" pitchFamily="34" charset="-120"/>
              </a:rPr>
              <a:t> will no longer exist in the directory, as it's replaced by the compressed version.</a:t>
            </a:r>
            <a:endParaRPr lang="en-US" sz="1000" dirty="0"/>
          </a:p>
        </p:txBody>
      </p:sp>
      <p:sp>
        <p:nvSpPr>
          <p:cNvPr id="6" name="Shape 4"/>
          <p:cNvSpPr/>
          <p:nvPr/>
        </p:nvSpPr>
        <p:spPr>
          <a:xfrm>
            <a:off x="515064" y="2216706"/>
            <a:ext cx="15240" cy="427434"/>
          </a:xfrm>
          <a:prstGeom prst="rect">
            <a:avLst/>
          </a:prstGeom>
          <a:solidFill>
            <a:srgbClr val="876CD4"/>
          </a:solidFill>
          <a:ln/>
        </p:spPr>
      </p:sp>
      <p:sp>
        <p:nvSpPr>
          <p:cNvPr id="7" name="Text 5"/>
          <p:cNvSpPr/>
          <p:nvPr/>
        </p:nvSpPr>
        <p:spPr>
          <a:xfrm>
            <a:off x="515064" y="2788920"/>
            <a:ext cx="8034457" cy="412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This default behavior ensures that disk space is immediately freed up by removing the uncompressed version, which is often desirable when dealing with very large files.</a:t>
            </a:r>
            <a:endParaRPr lang="en-US" sz="1000" dirty="0"/>
          </a:p>
        </p:txBody>
      </p:sp>
      <p:pic>
        <p:nvPicPr>
          <p:cNvPr id="8" name="Image 0" descr="preencoded.png"/>
          <p:cNvPicPr>
            <a:picLocks noChangeAspect="1"/>
          </p:cNvPicPr>
          <p:nvPr/>
        </p:nvPicPr>
        <p:blipFill>
          <a:blip r:embed="rId3"/>
          <a:stretch>
            <a:fillRect/>
          </a:stretch>
        </p:blipFill>
        <p:spPr>
          <a:xfrm>
            <a:off x="8871228" y="1114425"/>
            <a:ext cx="5251609" cy="5601653"/>
          </a:xfrm>
          <a:prstGeom prst="rect">
            <a:avLst/>
          </a:prstGeom>
        </p:spPr>
      </p:pic>
      <p:sp>
        <p:nvSpPr>
          <p:cNvPr id="9" name="Text 6"/>
          <p:cNvSpPr/>
          <p:nvPr/>
        </p:nvSpPr>
        <p:spPr>
          <a:xfrm>
            <a:off x="8871228" y="6860858"/>
            <a:ext cx="1690092" cy="211336"/>
          </a:xfrm>
          <a:prstGeom prst="rect">
            <a:avLst/>
          </a:prstGeom>
          <a:noFill/>
          <a:ln/>
        </p:spPr>
        <p:txBody>
          <a:bodyPr wrap="none" lIns="0" tIns="0" rIns="0" bIns="0" rtlCol="0" anchor="t"/>
          <a:lstStyle/>
          <a:p>
            <a:pPr marL="0" indent="0" algn="l">
              <a:lnSpc>
                <a:spcPts val="1650"/>
              </a:lnSpc>
              <a:buNone/>
            </a:pPr>
            <a:r>
              <a:rPr lang="en-US" sz="1300" b="1" dirty="0">
                <a:solidFill>
                  <a:srgbClr val="FF8AAF"/>
                </a:solidFill>
                <a:latin typeface="Petrona Bold" pitchFamily="34" charset="0"/>
                <a:ea typeface="Petrona Bold" pitchFamily="34" charset="-122"/>
                <a:cs typeface="Petrona Bold" pitchFamily="34" charset="-120"/>
              </a:rPr>
              <a:t>Command in Action</a:t>
            </a:r>
            <a:endParaRPr lang="en-US" sz="1300" dirty="0"/>
          </a:p>
        </p:txBody>
      </p:sp>
      <p:sp>
        <p:nvSpPr>
          <p:cNvPr id="10" name="Shape 7"/>
          <p:cNvSpPr/>
          <p:nvPr/>
        </p:nvSpPr>
        <p:spPr>
          <a:xfrm>
            <a:off x="8871228" y="7216973"/>
            <a:ext cx="5251609" cy="1429703"/>
          </a:xfrm>
          <a:prstGeom prst="roundRect">
            <a:avLst>
              <a:gd name="adj" fmla="val 3783"/>
            </a:avLst>
          </a:prstGeom>
          <a:solidFill>
            <a:srgbClr val="191231"/>
          </a:solidFill>
          <a:ln/>
        </p:spPr>
      </p:sp>
      <p:sp>
        <p:nvSpPr>
          <p:cNvPr id="11" name="Shape 8"/>
          <p:cNvSpPr/>
          <p:nvPr/>
        </p:nvSpPr>
        <p:spPr>
          <a:xfrm>
            <a:off x="8875949" y="7228124"/>
            <a:ext cx="5264468" cy="1429703"/>
          </a:xfrm>
          <a:prstGeom prst="roundRect">
            <a:avLst>
              <a:gd name="adj" fmla="val 1351"/>
            </a:avLst>
          </a:prstGeom>
          <a:solidFill>
            <a:srgbClr val="191231"/>
          </a:solidFill>
          <a:ln/>
        </p:spPr>
      </p:sp>
      <p:sp>
        <p:nvSpPr>
          <p:cNvPr id="12" name="Text 9"/>
          <p:cNvSpPr/>
          <p:nvPr/>
        </p:nvSpPr>
        <p:spPr>
          <a:xfrm>
            <a:off x="8993505" y="7313533"/>
            <a:ext cx="5007054" cy="1236583"/>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highlight>
                  <a:srgbClr val="191231"/>
                </a:highlight>
                <a:latin typeface="Consolas" pitchFamily="34" charset="0"/>
                <a:ea typeface="Consolas" pitchFamily="34" charset="-122"/>
                <a:cs typeface="Consolas" pitchFamily="34" charset="-120"/>
              </a:rPr>
              <a:t>$ lsexample.txt$ xz example.txt$ lsexample.txt.xz</a:t>
            </a:r>
            <a:endParaRPr lang="en-US" sz="1000" dirty="0"/>
          </a:p>
        </p:txBody>
      </p:sp>
      <p:sp>
        <p:nvSpPr>
          <p:cNvPr id="13" name="Text 10"/>
          <p:cNvSpPr/>
          <p:nvPr/>
        </p:nvSpPr>
        <p:spPr>
          <a:xfrm>
            <a:off x="8871228" y="8791456"/>
            <a:ext cx="5251609" cy="2060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This demonstrates the typical workflow of basic xz compression.</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9470" y="357068"/>
            <a:ext cx="5232202" cy="426244"/>
          </a:xfrm>
          <a:prstGeom prst="rect">
            <a:avLst/>
          </a:prstGeom>
          <a:noFill/>
          <a:ln/>
        </p:spPr>
        <p:txBody>
          <a:bodyPr wrap="none" lIns="0" tIns="0" rIns="0" bIns="0" rtlCol="0" anchor="t"/>
          <a:lstStyle/>
          <a:p>
            <a:pPr marL="0" indent="0" algn="l">
              <a:lnSpc>
                <a:spcPts val="3350"/>
              </a:lnSpc>
              <a:buNone/>
            </a:pPr>
            <a:r>
              <a:rPr lang="en-US" sz="2650" b="1" dirty="0">
                <a:solidFill>
                  <a:srgbClr val="FF8AAF"/>
                </a:solidFill>
                <a:latin typeface="Petrona Bold" pitchFamily="34" charset="0"/>
                <a:ea typeface="Petrona Bold" pitchFamily="34" charset="-122"/>
                <a:cs typeface="Petrona Bold" pitchFamily="34" charset="-120"/>
              </a:rPr>
              <a:t>Decompressing with unxz or xz -d</a:t>
            </a:r>
            <a:endParaRPr lang="en-US" sz="2650" dirty="0"/>
          </a:p>
        </p:txBody>
      </p:sp>
      <p:sp>
        <p:nvSpPr>
          <p:cNvPr id="3" name="Text 1"/>
          <p:cNvSpPr/>
          <p:nvPr/>
        </p:nvSpPr>
        <p:spPr>
          <a:xfrm>
            <a:off x="519470" y="1107877"/>
            <a:ext cx="1704618" cy="213122"/>
          </a:xfrm>
          <a:prstGeom prst="rect">
            <a:avLst/>
          </a:prstGeom>
          <a:noFill/>
          <a:ln/>
        </p:spPr>
        <p:txBody>
          <a:bodyPr wrap="none" lIns="0" tIns="0" rIns="0" bIns="0" rtlCol="0" anchor="t"/>
          <a:lstStyle/>
          <a:p>
            <a:pPr marL="0" indent="0" algn="l">
              <a:lnSpc>
                <a:spcPts val="1650"/>
              </a:lnSpc>
              <a:buNone/>
            </a:pPr>
            <a:r>
              <a:rPr lang="en-US" sz="1300" b="1" dirty="0">
                <a:solidFill>
                  <a:srgbClr val="FF8AAF"/>
                </a:solidFill>
                <a:latin typeface="Petrona Bold" pitchFamily="34" charset="0"/>
                <a:ea typeface="Petrona Bold" pitchFamily="34" charset="-122"/>
                <a:cs typeface="Petrona Bold" pitchFamily="34" charset="-120"/>
              </a:rPr>
              <a:t>Restoring Your Files</a:t>
            </a:r>
            <a:endParaRPr lang="en-US" sz="1300" dirty="0"/>
          </a:p>
        </p:txBody>
      </p:sp>
      <p:sp>
        <p:nvSpPr>
          <p:cNvPr id="4" name="Text 2"/>
          <p:cNvSpPr/>
          <p:nvPr/>
        </p:nvSpPr>
        <p:spPr>
          <a:xfrm>
            <a:off x="519470" y="1450777"/>
            <a:ext cx="8028146" cy="207764"/>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When you need to access the contents of an xz-compressed file, you can easily decompress it using one of two primary methods:</a:t>
            </a:r>
            <a:endParaRPr lang="en-US" sz="1000" dirty="0"/>
          </a:p>
        </p:txBody>
      </p:sp>
      <p:sp>
        <p:nvSpPr>
          <p:cNvPr id="5" name="Text 3"/>
          <p:cNvSpPr/>
          <p:nvPr/>
        </p:nvSpPr>
        <p:spPr>
          <a:xfrm>
            <a:off x="519470" y="1775341"/>
            <a:ext cx="8028146" cy="415528"/>
          </a:xfrm>
          <a:prstGeom prst="rect">
            <a:avLst/>
          </a:prstGeom>
          <a:noFill/>
          <a:ln/>
        </p:spPr>
        <p:txBody>
          <a:bodyPr wrap="square" lIns="0" tIns="0" rIns="0" bIns="0" rtlCol="0" anchor="t"/>
          <a:lstStyle/>
          <a:p>
            <a:pPr marL="342900" indent="-342900" algn="l">
              <a:lnSpc>
                <a:spcPts val="1600"/>
              </a:lnSpc>
              <a:buSzPct val="100000"/>
              <a:buChar char="•"/>
            </a:pPr>
            <a:r>
              <a:rPr lang="en-US" sz="1000" dirty="0">
                <a:solidFill>
                  <a:srgbClr val="E0D6DE"/>
                </a:solidFill>
                <a:highlight>
                  <a:srgbClr val="191231"/>
                </a:highlight>
                <a:latin typeface="Consolas" pitchFamily="34" charset="0"/>
                <a:ea typeface="Consolas" pitchFamily="34" charset="-122"/>
                <a:cs typeface="Consolas" pitchFamily="34" charset="-120"/>
              </a:rPr>
              <a:t>unxz filename.xz</a:t>
            </a:r>
            <a:r>
              <a:rPr lang="en-US" sz="1000" dirty="0">
                <a:solidFill>
                  <a:srgbClr val="E0D6DE"/>
                </a:solidFill>
                <a:latin typeface="Inter" pitchFamily="34" charset="0"/>
                <a:ea typeface="Inter" pitchFamily="34" charset="-122"/>
                <a:cs typeface="Inter" pitchFamily="34" charset="-120"/>
              </a:rPr>
              <a:t>: This is the most common and user-friendly command for decompression. It's essentially a symbolic link or a script that calls </a:t>
            </a:r>
            <a:r>
              <a:rPr lang="en-US" sz="1000" dirty="0">
                <a:solidFill>
                  <a:srgbClr val="E0D6DE"/>
                </a:solidFill>
                <a:highlight>
                  <a:srgbClr val="191231"/>
                </a:highlight>
                <a:latin typeface="Consolas" pitchFamily="34" charset="0"/>
                <a:ea typeface="Consolas" pitchFamily="34" charset="-122"/>
                <a:cs typeface="Consolas" pitchFamily="34" charset="-120"/>
              </a:rPr>
              <a:t>xz</a:t>
            </a:r>
            <a:r>
              <a:rPr lang="en-US" sz="1000" dirty="0">
                <a:solidFill>
                  <a:srgbClr val="E0D6DE"/>
                </a:solidFill>
                <a:latin typeface="Inter" pitchFamily="34" charset="0"/>
                <a:ea typeface="Inter" pitchFamily="34" charset="-122"/>
                <a:cs typeface="Inter" pitchFamily="34" charset="-120"/>
              </a:rPr>
              <a:t> with the decompression flag.</a:t>
            </a:r>
            <a:endParaRPr lang="en-US" sz="1000" dirty="0"/>
          </a:p>
        </p:txBody>
      </p:sp>
      <p:sp>
        <p:nvSpPr>
          <p:cNvPr id="6" name="Text 4"/>
          <p:cNvSpPr/>
          <p:nvPr/>
        </p:nvSpPr>
        <p:spPr>
          <a:xfrm>
            <a:off x="519470" y="2236232"/>
            <a:ext cx="8028146" cy="20776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E0D6DE"/>
                </a:solidFill>
                <a:highlight>
                  <a:srgbClr val="191231"/>
                </a:highlight>
                <a:latin typeface="Consolas" pitchFamily="34" charset="0"/>
                <a:ea typeface="Consolas" pitchFamily="34" charset="-122"/>
                <a:cs typeface="Consolas" pitchFamily="34" charset="-120"/>
              </a:rPr>
              <a:t>xz -d filename.xz</a:t>
            </a:r>
            <a:r>
              <a:rPr lang="en-US" sz="1000" dirty="0">
                <a:solidFill>
                  <a:srgbClr val="E0D6DE"/>
                </a:solidFill>
                <a:latin typeface="Inter" pitchFamily="34" charset="0"/>
                <a:ea typeface="Inter" pitchFamily="34" charset="-122"/>
                <a:cs typeface="Inter" pitchFamily="34" charset="-120"/>
              </a:rPr>
              <a:t>: This is the explicit way to tell the </a:t>
            </a:r>
            <a:r>
              <a:rPr lang="en-US" sz="1000" dirty="0">
                <a:solidFill>
                  <a:srgbClr val="E0D6DE"/>
                </a:solidFill>
                <a:highlight>
                  <a:srgbClr val="191231"/>
                </a:highlight>
                <a:latin typeface="Consolas" pitchFamily="34" charset="0"/>
                <a:ea typeface="Consolas" pitchFamily="34" charset="-122"/>
                <a:cs typeface="Consolas" pitchFamily="34" charset="-120"/>
              </a:rPr>
              <a:t>xz</a:t>
            </a:r>
            <a:r>
              <a:rPr lang="en-US" sz="1000" dirty="0">
                <a:solidFill>
                  <a:srgbClr val="E0D6DE"/>
                </a:solidFill>
                <a:latin typeface="Inter" pitchFamily="34" charset="0"/>
                <a:ea typeface="Inter" pitchFamily="34" charset="-122"/>
                <a:cs typeface="Inter" pitchFamily="34" charset="-120"/>
              </a:rPr>
              <a:t> utility to decompress a file using the </a:t>
            </a:r>
            <a:r>
              <a:rPr lang="en-US" sz="1000" dirty="0">
                <a:solidFill>
                  <a:srgbClr val="E0D6DE"/>
                </a:solidFill>
                <a:highlight>
                  <a:srgbClr val="191231"/>
                </a:highlight>
                <a:latin typeface="Consolas" pitchFamily="34" charset="0"/>
                <a:ea typeface="Consolas" pitchFamily="34" charset="-122"/>
                <a:cs typeface="Consolas" pitchFamily="34" charset="-120"/>
              </a:rPr>
              <a:t>-d</a:t>
            </a:r>
            <a:r>
              <a:rPr lang="en-US" sz="1000" dirty="0">
                <a:solidFill>
                  <a:srgbClr val="E0D6DE"/>
                </a:solidFill>
                <a:latin typeface="Inter" pitchFamily="34" charset="0"/>
                <a:ea typeface="Inter" pitchFamily="34" charset="-122"/>
                <a:cs typeface="Inter" pitchFamily="34" charset="-120"/>
              </a:rPr>
              <a:t> (decompress) option.</a:t>
            </a:r>
            <a:endParaRPr lang="en-US" sz="1000" dirty="0"/>
          </a:p>
        </p:txBody>
      </p:sp>
      <p:sp>
        <p:nvSpPr>
          <p:cNvPr id="7" name="Text 5"/>
          <p:cNvSpPr/>
          <p:nvPr/>
        </p:nvSpPr>
        <p:spPr>
          <a:xfrm>
            <a:off x="519470" y="2560796"/>
            <a:ext cx="8028146" cy="41552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Both commands perform the same function: they take the </a:t>
            </a:r>
            <a:r>
              <a:rPr lang="en-US" sz="1000" dirty="0">
                <a:solidFill>
                  <a:srgbClr val="E0D6DE"/>
                </a:solidFill>
                <a:highlight>
                  <a:srgbClr val="191231"/>
                </a:highlight>
                <a:latin typeface="Consolas" pitchFamily="34" charset="0"/>
                <a:ea typeface="Consolas" pitchFamily="34" charset="-122"/>
                <a:cs typeface="Consolas" pitchFamily="34" charset="-120"/>
              </a:rPr>
              <a:t>.xz</a:t>
            </a:r>
            <a:r>
              <a:rPr lang="en-US" sz="1000" dirty="0">
                <a:solidFill>
                  <a:srgbClr val="E0D6DE"/>
                </a:solidFill>
                <a:latin typeface="Inter" pitchFamily="34" charset="0"/>
                <a:ea typeface="Inter" pitchFamily="34" charset="-122"/>
                <a:cs typeface="Inter" pitchFamily="34" charset="-120"/>
              </a:rPr>
              <a:t> compressed file, extract its original content, and remove the </a:t>
            </a:r>
            <a:r>
              <a:rPr lang="en-US" sz="1000" dirty="0">
                <a:solidFill>
                  <a:srgbClr val="E0D6DE"/>
                </a:solidFill>
                <a:highlight>
                  <a:srgbClr val="191231"/>
                </a:highlight>
                <a:latin typeface="Consolas" pitchFamily="34" charset="0"/>
                <a:ea typeface="Consolas" pitchFamily="34" charset="-122"/>
                <a:cs typeface="Consolas" pitchFamily="34" charset="-120"/>
              </a:rPr>
              <a:t>.xz</a:t>
            </a:r>
            <a:r>
              <a:rPr lang="en-US" sz="1000" dirty="0">
                <a:solidFill>
                  <a:srgbClr val="E0D6DE"/>
                </a:solidFill>
                <a:latin typeface="Inter" pitchFamily="34" charset="0"/>
                <a:ea typeface="Inter" pitchFamily="34" charset="-122"/>
                <a:cs typeface="Inter" pitchFamily="34" charset="-120"/>
              </a:rPr>
              <a:t> extension, restoring the file to its original name and state.</a:t>
            </a:r>
            <a:endParaRPr lang="en-US" sz="1000" dirty="0"/>
          </a:p>
        </p:txBody>
      </p:sp>
      <p:pic>
        <p:nvPicPr>
          <p:cNvPr id="8" name="Image 0" descr="preencoded.png"/>
          <p:cNvPicPr>
            <a:picLocks noChangeAspect="1"/>
          </p:cNvPicPr>
          <p:nvPr/>
        </p:nvPicPr>
        <p:blipFill>
          <a:blip r:embed="rId3"/>
          <a:stretch>
            <a:fillRect/>
          </a:stretch>
        </p:blipFill>
        <p:spPr>
          <a:xfrm>
            <a:off x="8871942" y="1124188"/>
            <a:ext cx="5246489" cy="5246489"/>
          </a:xfrm>
          <a:prstGeom prst="rect">
            <a:avLst/>
          </a:prstGeom>
        </p:spPr>
      </p:pic>
      <p:sp>
        <p:nvSpPr>
          <p:cNvPr id="9" name="Text 6"/>
          <p:cNvSpPr/>
          <p:nvPr/>
        </p:nvSpPr>
        <p:spPr>
          <a:xfrm>
            <a:off x="8871942" y="6516767"/>
            <a:ext cx="1935004" cy="213122"/>
          </a:xfrm>
          <a:prstGeom prst="rect">
            <a:avLst/>
          </a:prstGeom>
          <a:noFill/>
          <a:ln/>
        </p:spPr>
        <p:txBody>
          <a:bodyPr wrap="none" lIns="0" tIns="0" rIns="0" bIns="0" rtlCol="0" anchor="t"/>
          <a:lstStyle/>
          <a:p>
            <a:pPr marL="0" indent="0" algn="l">
              <a:lnSpc>
                <a:spcPts val="1650"/>
              </a:lnSpc>
              <a:buNone/>
            </a:pPr>
            <a:r>
              <a:rPr lang="en-US" sz="1300" b="1" dirty="0">
                <a:solidFill>
                  <a:srgbClr val="FF8AAF"/>
                </a:solidFill>
                <a:latin typeface="Petrona Bold" pitchFamily="34" charset="0"/>
                <a:ea typeface="Petrona Bold" pitchFamily="34" charset="-122"/>
                <a:cs typeface="Petrona Bold" pitchFamily="34" charset="-120"/>
              </a:rPr>
              <a:t>Decompression Example</a:t>
            </a:r>
            <a:endParaRPr lang="en-US" sz="1300" dirty="0"/>
          </a:p>
        </p:txBody>
      </p:sp>
      <p:sp>
        <p:nvSpPr>
          <p:cNvPr id="10" name="Shape 7"/>
          <p:cNvSpPr/>
          <p:nvPr/>
        </p:nvSpPr>
        <p:spPr>
          <a:xfrm>
            <a:off x="8871942" y="6875978"/>
            <a:ext cx="5246489" cy="1441371"/>
          </a:xfrm>
          <a:prstGeom prst="roundRect">
            <a:avLst>
              <a:gd name="adj" fmla="val 3785"/>
            </a:avLst>
          </a:prstGeom>
          <a:solidFill>
            <a:srgbClr val="191231"/>
          </a:solidFill>
          <a:ln/>
        </p:spPr>
      </p:sp>
      <p:sp>
        <p:nvSpPr>
          <p:cNvPr id="11" name="Shape 8"/>
          <p:cNvSpPr/>
          <p:nvPr/>
        </p:nvSpPr>
        <p:spPr>
          <a:xfrm>
            <a:off x="8865513" y="6875978"/>
            <a:ext cx="5259348" cy="1441371"/>
          </a:xfrm>
          <a:prstGeom prst="roundRect">
            <a:avLst>
              <a:gd name="adj" fmla="val 1352"/>
            </a:avLst>
          </a:prstGeom>
          <a:solidFill>
            <a:srgbClr val="191231"/>
          </a:solidFill>
          <a:ln/>
        </p:spPr>
      </p:sp>
      <p:sp>
        <p:nvSpPr>
          <p:cNvPr id="12" name="Text 9"/>
          <p:cNvSpPr/>
          <p:nvPr/>
        </p:nvSpPr>
        <p:spPr>
          <a:xfrm>
            <a:off x="8995291" y="6973372"/>
            <a:ext cx="4999792" cy="124658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highlight>
                  <a:srgbClr val="191231"/>
                </a:highlight>
                <a:latin typeface="Consolas" pitchFamily="34" charset="0"/>
                <a:ea typeface="Consolas" pitchFamily="34" charset="-122"/>
                <a:cs typeface="Consolas" pitchFamily="34" charset="-120"/>
              </a:rPr>
              <a:t>$ lsexample.txt.xz$ unxz example.txt.xz$ lsexample.txt</a:t>
            </a:r>
            <a:endParaRPr lang="en-US" sz="1000" dirty="0"/>
          </a:p>
        </p:txBody>
      </p:sp>
      <p:sp>
        <p:nvSpPr>
          <p:cNvPr id="13" name="Text 10"/>
          <p:cNvSpPr/>
          <p:nvPr/>
        </p:nvSpPr>
        <p:spPr>
          <a:xfrm>
            <a:off x="8871942" y="8463439"/>
            <a:ext cx="5246489" cy="41552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Inter" pitchFamily="34" charset="0"/>
                <a:ea typeface="Inter" pitchFamily="34" charset="-122"/>
                <a:cs typeface="Inter" pitchFamily="34" charset="-120"/>
              </a:rPr>
              <a:t>Just like with compression, the original compressed file is removed by default after successful decompression.</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48045"/>
            <a:ext cx="13042821" cy="1302544"/>
          </a:xfrm>
          <a:prstGeom prst="rect">
            <a:avLst/>
          </a:prstGeom>
          <a:noFill/>
          <a:ln/>
        </p:spPr>
        <p:txBody>
          <a:bodyPr wrap="square" lIns="0" tIns="0" rIns="0" bIns="0" rtlCol="0" anchor="t"/>
          <a:lstStyle/>
          <a:p>
            <a:pPr marL="0" indent="0" algn="l">
              <a:lnSpc>
                <a:spcPts val="5100"/>
              </a:lnSpc>
              <a:buNone/>
            </a:pPr>
            <a:r>
              <a:rPr lang="en-US" sz="4100" b="1" dirty="0">
                <a:solidFill>
                  <a:srgbClr val="FF8AAF"/>
                </a:solidFill>
                <a:latin typeface="Petrona Bold" pitchFamily="34" charset="0"/>
                <a:ea typeface="Petrona Bold" pitchFamily="34" charset="-122"/>
                <a:cs typeface="Petrona Bold" pitchFamily="34" charset="-120"/>
              </a:rPr>
              <a:t>Keeping Original Files During Compression/Decompression</a:t>
            </a:r>
            <a:endParaRPr lang="en-US" sz="4100" dirty="0"/>
          </a:p>
        </p:txBody>
      </p:sp>
      <p:sp>
        <p:nvSpPr>
          <p:cNvPr id="3" name="Text 1"/>
          <p:cNvSpPr/>
          <p:nvPr/>
        </p:nvSpPr>
        <p:spPr>
          <a:xfrm>
            <a:off x="793790" y="224742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By default, both </a:t>
            </a:r>
            <a:r>
              <a:rPr lang="en-US" sz="1550" dirty="0">
                <a:solidFill>
                  <a:srgbClr val="E0D6DE"/>
                </a:solidFill>
                <a:highlight>
                  <a:srgbClr val="191231"/>
                </a:highlight>
                <a:latin typeface="Consolas" pitchFamily="34" charset="0"/>
                <a:ea typeface="Consolas" pitchFamily="34" charset="-122"/>
                <a:cs typeface="Consolas" pitchFamily="34" charset="-120"/>
              </a:rPr>
              <a:t>xz</a:t>
            </a:r>
            <a:r>
              <a:rPr lang="en-US" sz="1550" dirty="0">
                <a:solidFill>
                  <a:srgbClr val="E0D6DE"/>
                </a:solidFill>
                <a:latin typeface="Inter" pitchFamily="34" charset="0"/>
                <a:ea typeface="Inter" pitchFamily="34" charset="-122"/>
                <a:cs typeface="Inter" pitchFamily="34" charset="-120"/>
              </a:rPr>
              <a:t> and </a:t>
            </a:r>
            <a:r>
              <a:rPr lang="en-US" sz="1550" dirty="0">
                <a:solidFill>
                  <a:srgbClr val="E0D6DE"/>
                </a:solidFill>
                <a:highlight>
                  <a:srgbClr val="191231"/>
                </a:highlight>
                <a:latin typeface="Consolas" pitchFamily="34" charset="0"/>
                <a:ea typeface="Consolas" pitchFamily="34" charset="-122"/>
                <a:cs typeface="Consolas" pitchFamily="34" charset="-120"/>
              </a:rPr>
              <a:t>unxz</a:t>
            </a:r>
            <a:r>
              <a:rPr lang="en-US" sz="1550" dirty="0">
                <a:solidFill>
                  <a:srgbClr val="E0D6DE"/>
                </a:solidFill>
                <a:latin typeface="Inter" pitchFamily="34" charset="0"/>
                <a:ea typeface="Inter" pitchFamily="34" charset="-122"/>
                <a:cs typeface="Inter" pitchFamily="34" charset="-120"/>
              </a:rPr>
              <a:t> remove the original file after the operation (compression or decompression). This behavior is designed to save disk space immediately. However, there are scenarios where you might want to retain both the original and the processed file. This is where the </a:t>
            </a:r>
            <a:r>
              <a:rPr lang="en-US" sz="1550" dirty="0">
                <a:solidFill>
                  <a:srgbClr val="E0D6DE"/>
                </a:solidFill>
                <a:highlight>
                  <a:srgbClr val="191231"/>
                </a:highlight>
                <a:latin typeface="Consolas" pitchFamily="34" charset="0"/>
                <a:ea typeface="Consolas" pitchFamily="34" charset="-122"/>
                <a:cs typeface="Consolas" pitchFamily="34" charset="-120"/>
              </a:rPr>
              <a:t>-k</a:t>
            </a:r>
            <a:r>
              <a:rPr lang="en-US" sz="1550" dirty="0">
                <a:solidFill>
                  <a:srgbClr val="E0D6DE"/>
                </a:solidFill>
                <a:latin typeface="Inter" pitchFamily="34" charset="0"/>
                <a:ea typeface="Inter" pitchFamily="34" charset="-122"/>
                <a:cs typeface="Inter" pitchFamily="34" charset="-120"/>
              </a:rPr>
              <a:t> (keep) option becomes invaluable.</a:t>
            </a:r>
            <a:endParaRPr lang="en-US" sz="1550" dirty="0"/>
          </a:p>
        </p:txBody>
      </p:sp>
      <p:sp>
        <p:nvSpPr>
          <p:cNvPr id="4" name="Shape 2"/>
          <p:cNvSpPr/>
          <p:nvPr/>
        </p:nvSpPr>
        <p:spPr>
          <a:xfrm>
            <a:off x="793790" y="3423285"/>
            <a:ext cx="6422231" cy="4258270"/>
          </a:xfrm>
          <a:prstGeom prst="roundRect">
            <a:avLst>
              <a:gd name="adj" fmla="val 1958"/>
            </a:avLst>
          </a:prstGeom>
          <a:solidFill>
            <a:srgbClr val="2F1D63"/>
          </a:solidFill>
          <a:ln w="7620">
            <a:solidFill>
              <a:srgbClr val="48367C"/>
            </a:solidFill>
            <a:prstDash val="solid"/>
          </a:ln>
        </p:spPr>
      </p:sp>
      <p:sp>
        <p:nvSpPr>
          <p:cNvPr id="5" name="Text 3"/>
          <p:cNvSpPr/>
          <p:nvPr/>
        </p:nvSpPr>
        <p:spPr>
          <a:xfrm>
            <a:off x="999768" y="3629263"/>
            <a:ext cx="2604968" cy="348496"/>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Compression with </a:t>
            </a:r>
            <a:r>
              <a:rPr lang="en-US" sz="2050" b="1" dirty="0">
                <a:solidFill>
                  <a:srgbClr val="E0D6DE"/>
                </a:solidFill>
                <a:highlight>
                  <a:srgbClr val="191231"/>
                </a:highlight>
                <a:latin typeface="Consolas" pitchFamily="34" charset="0"/>
                <a:ea typeface="Consolas" pitchFamily="34" charset="-122"/>
                <a:cs typeface="Consolas" pitchFamily="34" charset="-120"/>
              </a:rPr>
              <a:t>-k</a:t>
            </a:r>
            <a:endParaRPr lang="en-US" sz="2050" dirty="0"/>
          </a:p>
        </p:txBody>
      </p:sp>
      <p:sp>
        <p:nvSpPr>
          <p:cNvPr id="6" name="Text 4"/>
          <p:cNvSpPr/>
          <p:nvPr/>
        </p:nvSpPr>
        <p:spPr>
          <a:xfrm>
            <a:off x="999768" y="4096822"/>
            <a:ext cx="6010275" cy="127015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When compressing, using </a:t>
            </a:r>
            <a:r>
              <a:rPr lang="en-US" sz="1550" dirty="0">
                <a:solidFill>
                  <a:srgbClr val="E0D6DE"/>
                </a:solidFill>
                <a:highlight>
                  <a:srgbClr val="191231"/>
                </a:highlight>
                <a:latin typeface="Consolas" pitchFamily="34" charset="0"/>
                <a:ea typeface="Consolas" pitchFamily="34" charset="-122"/>
                <a:cs typeface="Consolas" pitchFamily="34" charset="-120"/>
              </a:rPr>
              <a:t>xz -k filename</a:t>
            </a:r>
            <a:r>
              <a:rPr lang="en-US" sz="1550" dirty="0">
                <a:solidFill>
                  <a:srgbClr val="E0D6DE"/>
                </a:solidFill>
                <a:latin typeface="Inter" pitchFamily="34" charset="0"/>
                <a:ea typeface="Inter" pitchFamily="34" charset="-122"/>
                <a:cs typeface="Inter" pitchFamily="34" charset="-120"/>
              </a:rPr>
              <a:t> will create the </a:t>
            </a:r>
            <a:r>
              <a:rPr lang="en-US" sz="1550" dirty="0">
                <a:solidFill>
                  <a:srgbClr val="E0D6DE"/>
                </a:solidFill>
                <a:highlight>
                  <a:srgbClr val="191231"/>
                </a:highlight>
                <a:latin typeface="Consolas" pitchFamily="34" charset="0"/>
                <a:ea typeface="Consolas" pitchFamily="34" charset="-122"/>
                <a:cs typeface="Consolas" pitchFamily="34" charset="-120"/>
              </a:rPr>
              <a:t>filename.xz</a:t>
            </a:r>
            <a:r>
              <a:rPr lang="en-US" sz="1550" dirty="0">
                <a:solidFill>
                  <a:srgbClr val="E0D6DE"/>
                </a:solidFill>
                <a:latin typeface="Inter" pitchFamily="34" charset="0"/>
                <a:ea typeface="Inter" pitchFamily="34" charset="-122"/>
                <a:cs typeface="Inter" pitchFamily="34" charset="-120"/>
              </a:rPr>
              <a:t> file while leaving the original </a:t>
            </a:r>
            <a:r>
              <a:rPr lang="en-US" sz="1550" dirty="0">
                <a:solidFill>
                  <a:srgbClr val="E0D6DE"/>
                </a:solidFill>
                <a:highlight>
                  <a:srgbClr val="191231"/>
                </a:highlight>
                <a:latin typeface="Consolas" pitchFamily="34" charset="0"/>
                <a:ea typeface="Consolas" pitchFamily="34" charset="-122"/>
                <a:cs typeface="Consolas" pitchFamily="34" charset="-120"/>
              </a:rPr>
              <a:t>filename</a:t>
            </a:r>
            <a:r>
              <a:rPr lang="en-US" sz="1550" dirty="0">
                <a:solidFill>
                  <a:srgbClr val="E0D6DE"/>
                </a:solidFill>
                <a:latin typeface="Inter" pitchFamily="34" charset="0"/>
                <a:ea typeface="Inter" pitchFamily="34" charset="-122"/>
                <a:cs typeface="Inter" pitchFamily="34" charset="-120"/>
              </a:rPr>
              <a:t> intact. This is particularly useful for creating backups or distributing a compressed version without deleting your working copy.</a:t>
            </a:r>
            <a:endParaRPr lang="en-US" sz="1550" dirty="0"/>
          </a:p>
        </p:txBody>
      </p:sp>
      <p:sp>
        <p:nvSpPr>
          <p:cNvPr id="7" name="Shape 5"/>
          <p:cNvSpPr/>
          <p:nvPr/>
        </p:nvSpPr>
        <p:spPr>
          <a:xfrm>
            <a:off x="999768" y="5590223"/>
            <a:ext cx="6010275" cy="1567815"/>
          </a:xfrm>
          <a:prstGeom prst="roundRect">
            <a:avLst>
              <a:gd name="adj" fmla="val 5317"/>
            </a:avLst>
          </a:prstGeom>
          <a:solidFill>
            <a:srgbClr val="191231"/>
          </a:solidFill>
          <a:ln/>
        </p:spPr>
      </p:sp>
      <p:sp>
        <p:nvSpPr>
          <p:cNvPr id="8" name="Shape 6"/>
          <p:cNvSpPr/>
          <p:nvPr/>
        </p:nvSpPr>
        <p:spPr>
          <a:xfrm>
            <a:off x="989886" y="5590223"/>
            <a:ext cx="6030039" cy="1567815"/>
          </a:xfrm>
          <a:prstGeom prst="roundRect">
            <a:avLst>
              <a:gd name="adj" fmla="val 1899"/>
            </a:avLst>
          </a:prstGeom>
          <a:solidFill>
            <a:srgbClr val="191231"/>
          </a:solidFill>
          <a:ln/>
        </p:spPr>
      </p:sp>
      <p:sp>
        <p:nvSpPr>
          <p:cNvPr id="9" name="Text 7"/>
          <p:cNvSpPr/>
          <p:nvPr/>
        </p:nvSpPr>
        <p:spPr>
          <a:xfrm>
            <a:off x="1188244" y="5739051"/>
            <a:ext cx="5633323" cy="127015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highlight>
                  <a:srgbClr val="191231"/>
                </a:highlight>
                <a:latin typeface="Consolas" pitchFamily="34" charset="0"/>
                <a:ea typeface="Consolas" pitchFamily="34" charset="-122"/>
                <a:cs typeface="Consolas" pitchFamily="34" charset="-120"/>
              </a:rPr>
              <a:t>$ xz -k example.txt$ lsexample.txt example.txt.xz</a:t>
            </a:r>
            <a:endParaRPr lang="en-US" sz="1550" dirty="0"/>
          </a:p>
        </p:txBody>
      </p:sp>
      <p:sp>
        <p:nvSpPr>
          <p:cNvPr id="10" name="Shape 8"/>
          <p:cNvSpPr/>
          <p:nvPr/>
        </p:nvSpPr>
        <p:spPr>
          <a:xfrm>
            <a:off x="7414379" y="3423285"/>
            <a:ext cx="6422231" cy="4258270"/>
          </a:xfrm>
          <a:prstGeom prst="roundRect">
            <a:avLst>
              <a:gd name="adj" fmla="val 1958"/>
            </a:avLst>
          </a:prstGeom>
          <a:solidFill>
            <a:srgbClr val="2F1D63"/>
          </a:solidFill>
          <a:ln w="7620">
            <a:solidFill>
              <a:srgbClr val="48367C"/>
            </a:solidFill>
            <a:prstDash val="solid"/>
          </a:ln>
        </p:spPr>
      </p:sp>
      <p:sp>
        <p:nvSpPr>
          <p:cNvPr id="11" name="Text 9"/>
          <p:cNvSpPr/>
          <p:nvPr/>
        </p:nvSpPr>
        <p:spPr>
          <a:xfrm>
            <a:off x="7620357" y="3629263"/>
            <a:ext cx="2751058" cy="348496"/>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Decompression with </a:t>
            </a:r>
            <a:r>
              <a:rPr lang="en-US" sz="2050" b="1" dirty="0">
                <a:solidFill>
                  <a:srgbClr val="E0D6DE"/>
                </a:solidFill>
                <a:highlight>
                  <a:srgbClr val="191231"/>
                </a:highlight>
                <a:latin typeface="Consolas" pitchFamily="34" charset="0"/>
                <a:ea typeface="Consolas" pitchFamily="34" charset="-122"/>
                <a:cs typeface="Consolas" pitchFamily="34" charset="-120"/>
              </a:rPr>
              <a:t>-k</a:t>
            </a:r>
            <a:endParaRPr lang="en-US" sz="2050" dirty="0"/>
          </a:p>
        </p:txBody>
      </p:sp>
      <p:sp>
        <p:nvSpPr>
          <p:cNvPr id="12" name="Text 10"/>
          <p:cNvSpPr/>
          <p:nvPr/>
        </p:nvSpPr>
        <p:spPr>
          <a:xfrm>
            <a:off x="7620357" y="4096822"/>
            <a:ext cx="6010275" cy="158769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Similarly, for decompression, using </a:t>
            </a:r>
            <a:r>
              <a:rPr lang="en-US" sz="1550" dirty="0">
                <a:solidFill>
                  <a:srgbClr val="E0D6DE"/>
                </a:solidFill>
                <a:highlight>
                  <a:srgbClr val="191231"/>
                </a:highlight>
                <a:latin typeface="Consolas" pitchFamily="34" charset="0"/>
                <a:ea typeface="Consolas" pitchFamily="34" charset="-122"/>
                <a:cs typeface="Consolas" pitchFamily="34" charset="-120"/>
              </a:rPr>
              <a:t>xz -dk filename.xz</a:t>
            </a:r>
            <a:r>
              <a:rPr lang="en-US" sz="1550" dirty="0">
                <a:solidFill>
                  <a:srgbClr val="E0D6DE"/>
                </a:solidFill>
                <a:latin typeface="Inter" pitchFamily="34" charset="0"/>
                <a:ea typeface="Inter" pitchFamily="34" charset="-122"/>
                <a:cs typeface="Inter" pitchFamily="34" charset="-120"/>
              </a:rPr>
              <a:t> (or </a:t>
            </a:r>
            <a:r>
              <a:rPr lang="en-US" sz="1550" dirty="0">
                <a:solidFill>
                  <a:srgbClr val="E0D6DE"/>
                </a:solidFill>
                <a:highlight>
                  <a:srgbClr val="191231"/>
                </a:highlight>
                <a:latin typeface="Consolas" pitchFamily="34" charset="0"/>
                <a:ea typeface="Consolas" pitchFamily="34" charset="-122"/>
                <a:cs typeface="Consolas" pitchFamily="34" charset="-120"/>
              </a:rPr>
              <a:t>unxz -k filename.xz</a:t>
            </a:r>
            <a:r>
              <a:rPr lang="en-US" sz="1550" dirty="0">
                <a:solidFill>
                  <a:srgbClr val="E0D6DE"/>
                </a:solidFill>
                <a:latin typeface="Inter" pitchFamily="34" charset="0"/>
                <a:ea typeface="Inter" pitchFamily="34" charset="-122"/>
                <a:cs typeface="Inter" pitchFamily="34" charset="-120"/>
              </a:rPr>
              <a:t>) will extract the original </a:t>
            </a:r>
            <a:r>
              <a:rPr lang="en-US" sz="1550" dirty="0">
                <a:solidFill>
                  <a:srgbClr val="E0D6DE"/>
                </a:solidFill>
                <a:highlight>
                  <a:srgbClr val="191231"/>
                </a:highlight>
                <a:latin typeface="Consolas" pitchFamily="34" charset="0"/>
                <a:ea typeface="Consolas" pitchFamily="34" charset="-122"/>
                <a:cs typeface="Consolas" pitchFamily="34" charset="-120"/>
              </a:rPr>
              <a:t>filename</a:t>
            </a:r>
            <a:r>
              <a:rPr lang="en-US" sz="1550" dirty="0">
                <a:solidFill>
                  <a:srgbClr val="E0D6DE"/>
                </a:solidFill>
                <a:latin typeface="Inter" pitchFamily="34" charset="0"/>
                <a:ea typeface="Inter" pitchFamily="34" charset="-122"/>
                <a:cs typeface="Inter" pitchFamily="34" charset="-120"/>
              </a:rPr>
              <a:t> while preserving the </a:t>
            </a:r>
            <a:r>
              <a:rPr lang="en-US" sz="1550" dirty="0">
                <a:solidFill>
                  <a:srgbClr val="E0D6DE"/>
                </a:solidFill>
                <a:highlight>
                  <a:srgbClr val="191231"/>
                </a:highlight>
                <a:latin typeface="Consolas" pitchFamily="34" charset="0"/>
                <a:ea typeface="Consolas" pitchFamily="34" charset="-122"/>
                <a:cs typeface="Consolas" pitchFamily="34" charset="-120"/>
              </a:rPr>
              <a:t>filename.xz</a:t>
            </a:r>
            <a:r>
              <a:rPr lang="en-US" sz="1550" dirty="0">
                <a:solidFill>
                  <a:srgbClr val="E0D6DE"/>
                </a:solidFill>
                <a:latin typeface="Inter" pitchFamily="34" charset="0"/>
                <a:ea typeface="Inter" pitchFamily="34" charset="-122"/>
                <a:cs typeface="Inter" pitchFamily="34" charset="-120"/>
              </a:rPr>
              <a:t> file. This allows you to restore the uncompressed version for use while keeping the compressed archive readily available.</a:t>
            </a:r>
            <a:endParaRPr lang="en-US" sz="1550" dirty="0"/>
          </a:p>
        </p:txBody>
      </p:sp>
      <p:sp>
        <p:nvSpPr>
          <p:cNvPr id="13" name="Shape 11"/>
          <p:cNvSpPr/>
          <p:nvPr/>
        </p:nvSpPr>
        <p:spPr>
          <a:xfrm>
            <a:off x="7620357" y="5907762"/>
            <a:ext cx="6010275" cy="1567815"/>
          </a:xfrm>
          <a:prstGeom prst="roundRect">
            <a:avLst>
              <a:gd name="adj" fmla="val 5317"/>
            </a:avLst>
          </a:prstGeom>
          <a:solidFill>
            <a:srgbClr val="191231"/>
          </a:solidFill>
          <a:ln/>
        </p:spPr>
      </p:sp>
      <p:sp>
        <p:nvSpPr>
          <p:cNvPr id="14" name="Shape 12"/>
          <p:cNvSpPr/>
          <p:nvPr/>
        </p:nvSpPr>
        <p:spPr>
          <a:xfrm>
            <a:off x="7610475" y="5907762"/>
            <a:ext cx="6030039" cy="1567815"/>
          </a:xfrm>
          <a:prstGeom prst="roundRect">
            <a:avLst>
              <a:gd name="adj" fmla="val 1899"/>
            </a:avLst>
          </a:prstGeom>
          <a:solidFill>
            <a:srgbClr val="191231"/>
          </a:solidFill>
          <a:ln/>
        </p:spPr>
      </p:sp>
      <p:sp>
        <p:nvSpPr>
          <p:cNvPr id="15" name="Text 13"/>
          <p:cNvSpPr/>
          <p:nvPr/>
        </p:nvSpPr>
        <p:spPr>
          <a:xfrm>
            <a:off x="7808833" y="6056590"/>
            <a:ext cx="5633323" cy="127015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highlight>
                  <a:srgbClr val="191231"/>
                </a:highlight>
                <a:latin typeface="Consolas" pitchFamily="34" charset="0"/>
                <a:ea typeface="Consolas" pitchFamily="34" charset="-122"/>
                <a:cs typeface="Consolas" pitchFamily="34" charset="-120"/>
              </a:rPr>
              <a:t>$ xz -dk example.txt.xz$ lsexample.txt example.txt.xz</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0098" y="536258"/>
            <a:ext cx="7524988" cy="639961"/>
          </a:xfrm>
          <a:prstGeom prst="rect">
            <a:avLst/>
          </a:prstGeom>
          <a:noFill/>
          <a:ln/>
        </p:spPr>
        <p:txBody>
          <a:bodyPr wrap="none" lIns="0" tIns="0" rIns="0" bIns="0" rtlCol="0" anchor="t"/>
          <a:lstStyle/>
          <a:p>
            <a:pPr marL="0" indent="0" algn="l">
              <a:lnSpc>
                <a:spcPts val="5000"/>
              </a:lnSpc>
              <a:buNone/>
            </a:pPr>
            <a:r>
              <a:rPr lang="en-US" sz="4000" b="1" dirty="0">
                <a:solidFill>
                  <a:srgbClr val="FF8AAF"/>
                </a:solidFill>
                <a:latin typeface="Petrona Bold" pitchFamily="34" charset="0"/>
                <a:ea typeface="Petrona Bold" pitchFamily="34" charset="-122"/>
                <a:cs typeface="Petrona Bold" pitchFamily="34" charset="-120"/>
              </a:rPr>
              <a:t>Controlling Compression Levels</a:t>
            </a:r>
            <a:endParaRPr lang="en-US" sz="4000" dirty="0"/>
          </a:p>
        </p:txBody>
      </p:sp>
      <p:sp>
        <p:nvSpPr>
          <p:cNvPr id="3" name="Text 1"/>
          <p:cNvSpPr/>
          <p:nvPr/>
        </p:nvSpPr>
        <p:spPr>
          <a:xfrm>
            <a:off x="780098" y="1566267"/>
            <a:ext cx="13070205" cy="623887"/>
          </a:xfrm>
          <a:prstGeom prst="rect">
            <a:avLst/>
          </a:prstGeom>
          <a:noFill/>
          <a:ln/>
        </p:spPr>
        <p:txBody>
          <a:bodyPr wrap="square" lIns="0" tIns="0" rIns="0" bIns="0" rtlCol="0" anchor="t"/>
          <a:lstStyle/>
          <a:p>
            <a:pPr marL="0" indent="0" algn="l">
              <a:lnSpc>
                <a:spcPts val="2450"/>
              </a:lnSpc>
              <a:buNone/>
            </a:pPr>
            <a:r>
              <a:rPr lang="en-US" sz="1500" b="1" dirty="0">
                <a:solidFill>
                  <a:srgbClr val="876CD4"/>
                </a:solidFill>
                <a:latin typeface="Inter" pitchFamily="34" charset="0"/>
                <a:ea typeface="Inter" pitchFamily="34" charset="-122"/>
                <a:cs typeface="Inter" pitchFamily="34" charset="-120"/>
              </a:rPr>
              <a:t>xz</a:t>
            </a:r>
            <a:r>
              <a:rPr lang="en-US" sz="1500" dirty="0">
                <a:solidFill>
                  <a:srgbClr val="E0D6DE"/>
                </a:solidFill>
                <a:latin typeface="Inter" pitchFamily="34" charset="0"/>
                <a:ea typeface="Inter" pitchFamily="34" charset="-122"/>
                <a:cs typeface="Inter" pitchFamily="34" charset="-120"/>
              </a:rPr>
              <a:t> provides a flexible range of compression levels, allowing users to balance between compression speed and the resulting file size. This is crucial for optimizing performance based on specific needs, such as quick transfers versus maximum storage efficiency.</a:t>
            </a:r>
            <a:endParaRPr lang="en-US" sz="1500" dirty="0"/>
          </a:p>
        </p:txBody>
      </p:sp>
      <p:sp>
        <p:nvSpPr>
          <p:cNvPr id="4" name="Shape 2"/>
          <p:cNvSpPr/>
          <p:nvPr/>
        </p:nvSpPr>
        <p:spPr>
          <a:xfrm>
            <a:off x="780098" y="2702004"/>
            <a:ext cx="4226719" cy="4461510"/>
          </a:xfrm>
          <a:prstGeom prst="roundRect">
            <a:avLst>
              <a:gd name="adj" fmla="val 2596"/>
            </a:avLst>
          </a:prstGeom>
          <a:solidFill>
            <a:srgbClr val="0C0524">
              <a:alpha val="95000"/>
            </a:srgbClr>
          </a:solidFill>
          <a:ln/>
        </p:spPr>
      </p:sp>
      <p:pic>
        <p:nvPicPr>
          <p:cNvPr id="5" name="Image 0" descr="preencoded.png"/>
          <p:cNvPicPr>
            <a:picLocks noChangeAspect="1"/>
          </p:cNvPicPr>
          <p:nvPr/>
        </p:nvPicPr>
        <p:blipFill>
          <a:blip r:embed="rId3"/>
          <a:stretch>
            <a:fillRect/>
          </a:stretch>
        </p:blipFill>
        <p:spPr>
          <a:xfrm>
            <a:off x="780098" y="2679144"/>
            <a:ext cx="4226719" cy="91440"/>
          </a:xfrm>
          <a:prstGeom prst="rect">
            <a:avLst/>
          </a:prstGeom>
        </p:spPr>
      </p:pic>
      <p:pic>
        <p:nvPicPr>
          <p:cNvPr id="6" name="Image 1" descr="preencoded.png"/>
          <p:cNvPicPr>
            <a:picLocks noChangeAspect="1"/>
          </p:cNvPicPr>
          <p:nvPr/>
        </p:nvPicPr>
        <p:blipFill>
          <a:blip r:embed="rId4"/>
          <a:stretch>
            <a:fillRect/>
          </a:stretch>
        </p:blipFill>
        <p:spPr>
          <a:xfrm>
            <a:off x="2600920" y="2409468"/>
            <a:ext cx="585073" cy="585073"/>
          </a:xfrm>
          <a:prstGeom prst="rect">
            <a:avLst/>
          </a:prstGeom>
        </p:spPr>
      </p:pic>
      <p:sp>
        <p:nvSpPr>
          <p:cNvPr id="7" name="Text 3"/>
          <p:cNvSpPr/>
          <p:nvPr/>
        </p:nvSpPr>
        <p:spPr>
          <a:xfrm>
            <a:off x="2776418" y="2555677"/>
            <a:ext cx="233958" cy="292537"/>
          </a:xfrm>
          <a:prstGeom prst="rect">
            <a:avLst/>
          </a:prstGeom>
          <a:noFill/>
          <a:ln/>
        </p:spPr>
        <p:txBody>
          <a:bodyPr wrap="none" lIns="0" tIns="0" rIns="0" bIns="0" rtlCol="0" anchor="t"/>
          <a:lstStyle/>
          <a:p>
            <a:pPr marL="0" indent="0" algn="l">
              <a:lnSpc>
                <a:spcPts val="2900"/>
              </a:lnSpc>
              <a:buNone/>
            </a:pPr>
            <a:r>
              <a:rPr lang="en-US" sz="1800" b="1" dirty="0">
                <a:solidFill>
                  <a:srgbClr val="FFFFFF"/>
                </a:solidFill>
                <a:latin typeface="Petrona Bold" pitchFamily="34" charset="0"/>
                <a:ea typeface="Petrona Bold" pitchFamily="34" charset="-122"/>
                <a:cs typeface="Petrona Bold" pitchFamily="34" charset="-120"/>
              </a:rPr>
              <a:t>1</a:t>
            </a:r>
            <a:endParaRPr lang="en-US" sz="1800" dirty="0"/>
          </a:p>
        </p:txBody>
      </p:sp>
      <p:sp>
        <p:nvSpPr>
          <p:cNvPr id="8" name="Text 4"/>
          <p:cNvSpPr/>
          <p:nvPr/>
        </p:nvSpPr>
        <p:spPr>
          <a:xfrm>
            <a:off x="997982" y="3189565"/>
            <a:ext cx="3394591" cy="319921"/>
          </a:xfrm>
          <a:prstGeom prst="rect">
            <a:avLst/>
          </a:prstGeom>
          <a:noFill/>
          <a:ln/>
        </p:spPr>
        <p:txBody>
          <a:bodyPr wrap="none" lIns="0" tIns="0" rIns="0" bIns="0" rtlCol="0" anchor="t"/>
          <a:lstStyle/>
          <a:p>
            <a:pPr marL="0" indent="0" algn="l">
              <a:lnSpc>
                <a:spcPts val="2500"/>
              </a:lnSpc>
              <a:buNone/>
            </a:pPr>
            <a:r>
              <a:rPr lang="en-US" sz="2000" b="1" dirty="0">
                <a:solidFill>
                  <a:srgbClr val="E0D6DE"/>
                </a:solidFill>
                <a:latin typeface="Petrona Bold" pitchFamily="34" charset="0"/>
                <a:ea typeface="Petrona Bold" pitchFamily="34" charset="-122"/>
                <a:cs typeface="Petrona Bold" pitchFamily="34" charset="-120"/>
              </a:rPr>
              <a:t>Level 0: Fastest Compression</a:t>
            </a:r>
            <a:endParaRPr lang="en-US" sz="2000" dirty="0"/>
          </a:p>
        </p:txBody>
      </p:sp>
      <p:sp>
        <p:nvSpPr>
          <p:cNvPr id="9" name="Text 5"/>
          <p:cNvSpPr/>
          <p:nvPr/>
        </p:nvSpPr>
        <p:spPr>
          <a:xfrm>
            <a:off x="997982" y="3626406"/>
            <a:ext cx="3790950" cy="1871663"/>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Inter" pitchFamily="34" charset="0"/>
                <a:ea typeface="Inter" pitchFamily="34" charset="-122"/>
                <a:cs typeface="Inter" pitchFamily="34" charset="-120"/>
              </a:rPr>
              <a:t>This level offers the quickest compression time but results in the least amount of file size reduction. It's suitable for situations where speed is paramount and slight savings in file size are acceptable.</a:t>
            </a:r>
            <a:endParaRPr lang="en-US" sz="1500" dirty="0"/>
          </a:p>
        </p:txBody>
      </p:sp>
      <p:sp>
        <p:nvSpPr>
          <p:cNvPr id="10" name="Shape 6"/>
          <p:cNvSpPr/>
          <p:nvPr/>
        </p:nvSpPr>
        <p:spPr>
          <a:xfrm>
            <a:off x="997982" y="5717381"/>
            <a:ext cx="3790950" cy="604361"/>
          </a:xfrm>
          <a:prstGeom prst="roundRect">
            <a:avLst>
              <a:gd name="adj" fmla="val 13554"/>
            </a:avLst>
          </a:prstGeom>
          <a:solidFill>
            <a:srgbClr val="191231"/>
          </a:solidFill>
          <a:ln/>
        </p:spPr>
      </p:sp>
      <p:sp>
        <p:nvSpPr>
          <p:cNvPr id="11" name="Shape 7"/>
          <p:cNvSpPr/>
          <p:nvPr/>
        </p:nvSpPr>
        <p:spPr>
          <a:xfrm>
            <a:off x="988338" y="5717381"/>
            <a:ext cx="3810238" cy="604361"/>
          </a:xfrm>
          <a:prstGeom prst="roundRect">
            <a:avLst>
              <a:gd name="adj" fmla="val 4841"/>
            </a:avLst>
          </a:prstGeom>
          <a:solidFill>
            <a:srgbClr val="191231"/>
          </a:solidFill>
          <a:ln/>
        </p:spPr>
      </p:sp>
      <p:sp>
        <p:nvSpPr>
          <p:cNvPr id="12" name="Text 8"/>
          <p:cNvSpPr/>
          <p:nvPr/>
        </p:nvSpPr>
        <p:spPr>
          <a:xfrm>
            <a:off x="1183362" y="5863590"/>
            <a:ext cx="3420189" cy="31194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highlight>
                  <a:srgbClr val="191231"/>
                </a:highlight>
                <a:latin typeface="Consolas" pitchFamily="34" charset="0"/>
                <a:ea typeface="Consolas" pitchFamily="34" charset="-122"/>
                <a:cs typeface="Consolas" pitchFamily="34" charset="-120"/>
              </a:rPr>
              <a:t>xz -0 filename</a:t>
            </a:r>
            <a:endParaRPr lang="en-US" sz="1500" dirty="0"/>
          </a:p>
        </p:txBody>
      </p:sp>
      <p:sp>
        <p:nvSpPr>
          <p:cNvPr id="13" name="Shape 9"/>
          <p:cNvSpPr/>
          <p:nvPr/>
        </p:nvSpPr>
        <p:spPr>
          <a:xfrm>
            <a:off x="5201841" y="2702004"/>
            <a:ext cx="4226719" cy="4461510"/>
          </a:xfrm>
          <a:prstGeom prst="roundRect">
            <a:avLst>
              <a:gd name="adj" fmla="val 2596"/>
            </a:avLst>
          </a:prstGeom>
          <a:solidFill>
            <a:srgbClr val="0C0524">
              <a:alpha val="95000"/>
            </a:srgbClr>
          </a:solidFill>
          <a:ln/>
        </p:spPr>
      </p:sp>
      <p:pic>
        <p:nvPicPr>
          <p:cNvPr id="14" name="Image 2" descr="preencoded.png"/>
          <p:cNvPicPr>
            <a:picLocks noChangeAspect="1"/>
          </p:cNvPicPr>
          <p:nvPr/>
        </p:nvPicPr>
        <p:blipFill>
          <a:blip r:embed="rId3"/>
          <a:stretch>
            <a:fillRect/>
          </a:stretch>
        </p:blipFill>
        <p:spPr>
          <a:xfrm>
            <a:off x="5201841" y="2679144"/>
            <a:ext cx="4226719" cy="91440"/>
          </a:xfrm>
          <a:prstGeom prst="rect">
            <a:avLst/>
          </a:prstGeom>
        </p:spPr>
      </p:pic>
      <p:pic>
        <p:nvPicPr>
          <p:cNvPr id="15" name="Image 3" descr="preencoded.png"/>
          <p:cNvPicPr>
            <a:picLocks noChangeAspect="1"/>
          </p:cNvPicPr>
          <p:nvPr/>
        </p:nvPicPr>
        <p:blipFill>
          <a:blip r:embed="rId4"/>
          <a:stretch>
            <a:fillRect/>
          </a:stretch>
        </p:blipFill>
        <p:spPr>
          <a:xfrm>
            <a:off x="7022663" y="2409468"/>
            <a:ext cx="585073" cy="585073"/>
          </a:xfrm>
          <a:prstGeom prst="rect">
            <a:avLst/>
          </a:prstGeom>
        </p:spPr>
      </p:pic>
      <p:sp>
        <p:nvSpPr>
          <p:cNvPr id="16" name="Text 10"/>
          <p:cNvSpPr/>
          <p:nvPr/>
        </p:nvSpPr>
        <p:spPr>
          <a:xfrm>
            <a:off x="7198162" y="2555677"/>
            <a:ext cx="233958" cy="292537"/>
          </a:xfrm>
          <a:prstGeom prst="rect">
            <a:avLst/>
          </a:prstGeom>
          <a:noFill/>
          <a:ln/>
        </p:spPr>
        <p:txBody>
          <a:bodyPr wrap="none" lIns="0" tIns="0" rIns="0" bIns="0" rtlCol="0" anchor="t"/>
          <a:lstStyle/>
          <a:p>
            <a:pPr marL="0" indent="0" algn="l">
              <a:lnSpc>
                <a:spcPts val="2900"/>
              </a:lnSpc>
              <a:buNone/>
            </a:pPr>
            <a:r>
              <a:rPr lang="en-US" sz="1800" b="1" dirty="0">
                <a:solidFill>
                  <a:srgbClr val="FFFFFF"/>
                </a:solidFill>
                <a:latin typeface="Petrona Bold" pitchFamily="34" charset="0"/>
                <a:ea typeface="Petrona Bold" pitchFamily="34" charset="-122"/>
                <a:cs typeface="Petrona Bold" pitchFamily="34" charset="-120"/>
              </a:rPr>
              <a:t>2</a:t>
            </a:r>
            <a:endParaRPr lang="en-US" sz="1800" dirty="0"/>
          </a:p>
        </p:txBody>
      </p:sp>
      <p:sp>
        <p:nvSpPr>
          <p:cNvPr id="17" name="Text 11"/>
          <p:cNvSpPr/>
          <p:nvPr/>
        </p:nvSpPr>
        <p:spPr>
          <a:xfrm>
            <a:off x="5419725" y="3189565"/>
            <a:ext cx="3054310" cy="319921"/>
          </a:xfrm>
          <a:prstGeom prst="rect">
            <a:avLst/>
          </a:prstGeom>
          <a:noFill/>
          <a:ln/>
        </p:spPr>
        <p:txBody>
          <a:bodyPr wrap="none" lIns="0" tIns="0" rIns="0" bIns="0" rtlCol="0" anchor="t"/>
          <a:lstStyle/>
          <a:p>
            <a:pPr marL="0" indent="0" algn="l">
              <a:lnSpc>
                <a:spcPts val="2500"/>
              </a:lnSpc>
              <a:buNone/>
            </a:pPr>
            <a:r>
              <a:rPr lang="en-US" sz="2000" b="1" dirty="0">
                <a:solidFill>
                  <a:srgbClr val="E0D6DE"/>
                </a:solidFill>
                <a:latin typeface="Petrona Bold" pitchFamily="34" charset="0"/>
                <a:ea typeface="Petrona Bold" pitchFamily="34" charset="-122"/>
                <a:cs typeface="Petrona Bold" pitchFamily="34" charset="-120"/>
              </a:rPr>
              <a:t>Level 9: Best Compression</a:t>
            </a:r>
            <a:endParaRPr lang="en-US" sz="2000" dirty="0"/>
          </a:p>
        </p:txBody>
      </p:sp>
      <p:sp>
        <p:nvSpPr>
          <p:cNvPr id="18" name="Text 12"/>
          <p:cNvSpPr/>
          <p:nvPr/>
        </p:nvSpPr>
        <p:spPr>
          <a:xfrm>
            <a:off x="5419725" y="3626406"/>
            <a:ext cx="3790950" cy="2495550"/>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Inter" pitchFamily="34" charset="0"/>
                <a:ea typeface="Inter" pitchFamily="34" charset="-122"/>
                <a:cs typeface="Inter" pitchFamily="34" charset="-120"/>
              </a:rPr>
              <a:t>At the other end of the spectrum, level 9 delivers the highest compression ratio, producing the smallest possible file size. However, this comes at the cost of significantly increased compression time and memory usage. It's ideal for long-term archiving or when bandwidth is extremely limited.</a:t>
            </a:r>
            <a:endParaRPr lang="en-US" sz="1500" dirty="0"/>
          </a:p>
        </p:txBody>
      </p:sp>
      <p:sp>
        <p:nvSpPr>
          <p:cNvPr id="19" name="Shape 13"/>
          <p:cNvSpPr/>
          <p:nvPr/>
        </p:nvSpPr>
        <p:spPr>
          <a:xfrm>
            <a:off x="5419725" y="6341269"/>
            <a:ext cx="3790950" cy="604361"/>
          </a:xfrm>
          <a:prstGeom prst="roundRect">
            <a:avLst>
              <a:gd name="adj" fmla="val 13554"/>
            </a:avLst>
          </a:prstGeom>
          <a:solidFill>
            <a:srgbClr val="191231"/>
          </a:solidFill>
          <a:ln/>
        </p:spPr>
      </p:sp>
      <p:sp>
        <p:nvSpPr>
          <p:cNvPr id="20" name="Shape 14"/>
          <p:cNvSpPr/>
          <p:nvPr/>
        </p:nvSpPr>
        <p:spPr>
          <a:xfrm>
            <a:off x="5410081" y="6341269"/>
            <a:ext cx="3810238" cy="604361"/>
          </a:xfrm>
          <a:prstGeom prst="roundRect">
            <a:avLst>
              <a:gd name="adj" fmla="val 4841"/>
            </a:avLst>
          </a:prstGeom>
          <a:solidFill>
            <a:srgbClr val="191231"/>
          </a:solidFill>
          <a:ln/>
        </p:spPr>
      </p:sp>
      <p:sp>
        <p:nvSpPr>
          <p:cNvPr id="21" name="Text 15"/>
          <p:cNvSpPr/>
          <p:nvPr/>
        </p:nvSpPr>
        <p:spPr>
          <a:xfrm>
            <a:off x="5605105" y="6487478"/>
            <a:ext cx="3420189" cy="31194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highlight>
                  <a:srgbClr val="191231"/>
                </a:highlight>
                <a:latin typeface="Consolas" pitchFamily="34" charset="0"/>
                <a:ea typeface="Consolas" pitchFamily="34" charset="-122"/>
                <a:cs typeface="Consolas" pitchFamily="34" charset="-120"/>
              </a:rPr>
              <a:t>xz -9 filename</a:t>
            </a:r>
            <a:endParaRPr lang="en-US" sz="1500" dirty="0"/>
          </a:p>
        </p:txBody>
      </p:sp>
      <p:sp>
        <p:nvSpPr>
          <p:cNvPr id="22" name="Shape 16"/>
          <p:cNvSpPr/>
          <p:nvPr/>
        </p:nvSpPr>
        <p:spPr>
          <a:xfrm>
            <a:off x="9623584" y="2702004"/>
            <a:ext cx="4226719" cy="4461510"/>
          </a:xfrm>
          <a:prstGeom prst="roundRect">
            <a:avLst>
              <a:gd name="adj" fmla="val 2596"/>
            </a:avLst>
          </a:prstGeom>
          <a:solidFill>
            <a:srgbClr val="0C0524">
              <a:alpha val="95000"/>
            </a:srgbClr>
          </a:solidFill>
          <a:ln/>
        </p:spPr>
      </p:sp>
      <p:pic>
        <p:nvPicPr>
          <p:cNvPr id="23" name="Image 4" descr="preencoded.png"/>
          <p:cNvPicPr>
            <a:picLocks noChangeAspect="1"/>
          </p:cNvPicPr>
          <p:nvPr/>
        </p:nvPicPr>
        <p:blipFill>
          <a:blip r:embed="rId3"/>
          <a:stretch>
            <a:fillRect/>
          </a:stretch>
        </p:blipFill>
        <p:spPr>
          <a:xfrm>
            <a:off x="9623584" y="2679144"/>
            <a:ext cx="4226719" cy="91440"/>
          </a:xfrm>
          <a:prstGeom prst="rect">
            <a:avLst/>
          </a:prstGeom>
        </p:spPr>
      </p:pic>
      <p:pic>
        <p:nvPicPr>
          <p:cNvPr id="24" name="Image 5" descr="preencoded.png"/>
          <p:cNvPicPr>
            <a:picLocks noChangeAspect="1"/>
          </p:cNvPicPr>
          <p:nvPr/>
        </p:nvPicPr>
        <p:blipFill>
          <a:blip r:embed="rId4"/>
          <a:stretch>
            <a:fillRect/>
          </a:stretch>
        </p:blipFill>
        <p:spPr>
          <a:xfrm>
            <a:off x="11444407" y="2409468"/>
            <a:ext cx="585073" cy="585073"/>
          </a:xfrm>
          <a:prstGeom prst="rect">
            <a:avLst/>
          </a:prstGeom>
        </p:spPr>
      </p:pic>
      <p:sp>
        <p:nvSpPr>
          <p:cNvPr id="25" name="Text 17"/>
          <p:cNvSpPr/>
          <p:nvPr/>
        </p:nvSpPr>
        <p:spPr>
          <a:xfrm>
            <a:off x="11619905" y="2555677"/>
            <a:ext cx="233958" cy="292537"/>
          </a:xfrm>
          <a:prstGeom prst="rect">
            <a:avLst/>
          </a:prstGeom>
          <a:noFill/>
          <a:ln/>
        </p:spPr>
        <p:txBody>
          <a:bodyPr wrap="none" lIns="0" tIns="0" rIns="0" bIns="0" rtlCol="0" anchor="t"/>
          <a:lstStyle/>
          <a:p>
            <a:pPr marL="0" indent="0" algn="l">
              <a:lnSpc>
                <a:spcPts val="2900"/>
              </a:lnSpc>
              <a:buNone/>
            </a:pPr>
            <a:r>
              <a:rPr lang="en-US" sz="1800" b="1" dirty="0">
                <a:solidFill>
                  <a:srgbClr val="FFFFFF"/>
                </a:solidFill>
                <a:latin typeface="Petrona Bold" pitchFamily="34" charset="0"/>
                <a:ea typeface="Petrona Bold" pitchFamily="34" charset="-122"/>
                <a:cs typeface="Petrona Bold" pitchFamily="34" charset="-120"/>
              </a:rPr>
              <a:t>3</a:t>
            </a:r>
            <a:endParaRPr lang="en-US" sz="1800" dirty="0"/>
          </a:p>
        </p:txBody>
      </p:sp>
      <p:sp>
        <p:nvSpPr>
          <p:cNvPr id="26" name="Text 18"/>
          <p:cNvSpPr/>
          <p:nvPr/>
        </p:nvSpPr>
        <p:spPr>
          <a:xfrm>
            <a:off x="9841468" y="3189565"/>
            <a:ext cx="2559844" cy="319921"/>
          </a:xfrm>
          <a:prstGeom prst="rect">
            <a:avLst/>
          </a:prstGeom>
          <a:noFill/>
          <a:ln/>
        </p:spPr>
        <p:txBody>
          <a:bodyPr wrap="none" lIns="0" tIns="0" rIns="0" bIns="0" rtlCol="0" anchor="t"/>
          <a:lstStyle/>
          <a:p>
            <a:pPr marL="0" indent="0" algn="l">
              <a:lnSpc>
                <a:spcPts val="2500"/>
              </a:lnSpc>
              <a:buNone/>
            </a:pPr>
            <a:r>
              <a:rPr lang="en-US" sz="2000" b="1" dirty="0">
                <a:solidFill>
                  <a:srgbClr val="E0D6DE"/>
                </a:solidFill>
                <a:latin typeface="Petrona Bold" pitchFamily="34" charset="0"/>
                <a:ea typeface="Petrona Bold" pitchFamily="34" charset="-122"/>
                <a:cs typeface="Petrona Bold" pitchFamily="34" charset="-120"/>
              </a:rPr>
              <a:t>Default Level: 6</a:t>
            </a:r>
            <a:endParaRPr lang="en-US" sz="2000" dirty="0"/>
          </a:p>
        </p:txBody>
      </p:sp>
      <p:sp>
        <p:nvSpPr>
          <p:cNvPr id="27" name="Text 19"/>
          <p:cNvSpPr/>
          <p:nvPr/>
        </p:nvSpPr>
        <p:spPr>
          <a:xfrm>
            <a:off x="9841468" y="3626406"/>
            <a:ext cx="3790950" cy="1871663"/>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Inter" pitchFamily="34" charset="0"/>
                <a:ea typeface="Inter" pitchFamily="34" charset="-122"/>
                <a:cs typeface="Inter" pitchFamily="34" charset="-120"/>
              </a:rPr>
              <a:t>If no specific level is provided, xz defaults to compression level 6. This level strikes a good balance between compression speed and efficiency, making it a generally well-suited option for most everyday tasks.</a:t>
            </a:r>
            <a:endParaRPr lang="en-US" sz="1500" dirty="0"/>
          </a:p>
        </p:txBody>
      </p:sp>
      <p:sp>
        <p:nvSpPr>
          <p:cNvPr id="28" name="Shape 20"/>
          <p:cNvSpPr/>
          <p:nvPr/>
        </p:nvSpPr>
        <p:spPr>
          <a:xfrm>
            <a:off x="9841468" y="5717381"/>
            <a:ext cx="3790950" cy="604361"/>
          </a:xfrm>
          <a:prstGeom prst="roundRect">
            <a:avLst>
              <a:gd name="adj" fmla="val 13554"/>
            </a:avLst>
          </a:prstGeom>
          <a:solidFill>
            <a:srgbClr val="191231"/>
          </a:solidFill>
          <a:ln/>
        </p:spPr>
      </p:sp>
      <p:sp>
        <p:nvSpPr>
          <p:cNvPr id="29" name="Shape 21"/>
          <p:cNvSpPr/>
          <p:nvPr/>
        </p:nvSpPr>
        <p:spPr>
          <a:xfrm>
            <a:off x="9831824" y="5717381"/>
            <a:ext cx="3810238" cy="604361"/>
          </a:xfrm>
          <a:prstGeom prst="roundRect">
            <a:avLst>
              <a:gd name="adj" fmla="val 4841"/>
            </a:avLst>
          </a:prstGeom>
          <a:solidFill>
            <a:srgbClr val="191231"/>
          </a:solidFill>
          <a:ln/>
        </p:spPr>
      </p:sp>
      <p:sp>
        <p:nvSpPr>
          <p:cNvPr id="30" name="Text 22"/>
          <p:cNvSpPr/>
          <p:nvPr/>
        </p:nvSpPr>
        <p:spPr>
          <a:xfrm>
            <a:off x="10026848" y="5863590"/>
            <a:ext cx="3420189" cy="31194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highlight>
                  <a:srgbClr val="191231"/>
                </a:highlight>
                <a:latin typeface="Consolas" pitchFamily="34" charset="0"/>
                <a:ea typeface="Consolas" pitchFamily="34" charset="-122"/>
                <a:cs typeface="Consolas" pitchFamily="34" charset="-120"/>
              </a:rPr>
              <a:t>xz filename</a:t>
            </a:r>
            <a:endParaRPr lang="en-US" sz="1500" dirty="0"/>
          </a:p>
        </p:txBody>
      </p:sp>
      <p:sp>
        <p:nvSpPr>
          <p:cNvPr id="31" name="Text 23"/>
          <p:cNvSpPr/>
          <p:nvPr/>
        </p:nvSpPr>
        <p:spPr>
          <a:xfrm>
            <a:off x="780098" y="7382828"/>
            <a:ext cx="13070205" cy="319564"/>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Inter" pitchFamily="34" charset="0"/>
                <a:ea typeface="Inter" pitchFamily="34" charset="-122"/>
                <a:cs typeface="Inter" pitchFamily="34" charset="-120"/>
              </a:rPr>
              <a:t>For convenience, </a:t>
            </a:r>
            <a:r>
              <a:rPr lang="en-US" sz="1500" dirty="0">
                <a:solidFill>
                  <a:srgbClr val="E0D6DE"/>
                </a:solidFill>
                <a:highlight>
                  <a:srgbClr val="191231"/>
                </a:highlight>
                <a:latin typeface="Consolas" pitchFamily="34" charset="0"/>
                <a:ea typeface="Consolas" pitchFamily="34" charset="-122"/>
                <a:cs typeface="Consolas" pitchFamily="34" charset="-120"/>
              </a:rPr>
              <a:t>xz</a:t>
            </a:r>
            <a:r>
              <a:rPr lang="en-US" sz="1500" dirty="0">
                <a:solidFill>
                  <a:srgbClr val="E0D6DE"/>
                </a:solidFill>
                <a:latin typeface="Inter" pitchFamily="34" charset="0"/>
                <a:ea typeface="Inter" pitchFamily="34" charset="-122"/>
                <a:cs typeface="Inter" pitchFamily="34" charset="-120"/>
              </a:rPr>
              <a:t> also offers symbolic aliases: </a:t>
            </a:r>
            <a:r>
              <a:rPr lang="en-US" sz="1500" dirty="0">
                <a:solidFill>
                  <a:srgbClr val="E0D6DE"/>
                </a:solidFill>
                <a:highlight>
                  <a:srgbClr val="191231"/>
                </a:highlight>
                <a:latin typeface="Consolas" pitchFamily="34" charset="0"/>
                <a:ea typeface="Consolas" pitchFamily="34" charset="-122"/>
                <a:cs typeface="Consolas" pitchFamily="34" charset="-120"/>
              </a:rPr>
              <a:t>--fast</a:t>
            </a:r>
            <a:r>
              <a:rPr lang="en-US" sz="1500" dirty="0">
                <a:solidFill>
                  <a:srgbClr val="E0D6DE"/>
                </a:solidFill>
                <a:latin typeface="Inter" pitchFamily="34" charset="0"/>
                <a:ea typeface="Inter" pitchFamily="34" charset="-122"/>
                <a:cs typeface="Inter" pitchFamily="34" charset="-120"/>
              </a:rPr>
              <a:t> (equivalent to </a:t>
            </a:r>
            <a:r>
              <a:rPr lang="en-US" sz="1500" dirty="0">
                <a:solidFill>
                  <a:srgbClr val="E0D6DE"/>
                </a:solidFill>
                <a:highlight>
                  <a:srgbClr val="191231"/>
                </a:highlight>
                <a:latin typeface="Consolas" pitchFamily="34" charset="0"/>
                <a:ea typeface="Consolas" pitchFamily="34" charset="-122"/>
                <a:cs typeface="Consolas" pitchFamily="34" charset="-120"/>
              </a:rPr>
              <a:t>-0</a:t>
            </a:r>
            <a:r>
              <a:rPr lang="en-US" sz="1500" dirty="0">
                <a:solidFill>
                  <a:srgbClr val="E0D6DE"/>
                </a:solidFill>
                <a:latin typeface="Inter" pitchFamily="34" charset="0"/>
                <a:ea typeface="Inter" pitchFamily="34" charset="-122"/>
                <a:cs typeface="Inter" pitchFamily="34" charset="-120"/>
              </a:rPr>
              <a:t>) and </a:t>
            </a:r>
            <a:r>
              <a:rPr lang="en-US" sz="1500" dirty="0">
                <a:solidFill>
                  <a:srgbClr val="E0D6DE"/>
                </a:solidFill>
                <a:highlight>
                  <a:srgbClr val="191231"/>
                </a:highlight>
                <a:latin typeface="Consolas" pitchFamily="34" charset="0"/>
                <a:ea typeface="Consolas" pitchFamily="34" charset="-122"/>
                <a:cs typeface="Consolas" pitchFamily="34" charset="-120"/>
              </a:rPr>
              <a:t>--best</a:t>
            </a:r>
            <a:r>
              <a:rPr lang="en-US" sz="1500" dirty="0">
                <a:solidFill>
                  <a:srgbClr val="E0D6DE"/>
                </a:solidFill>
                <a:latin typeface="Inter" pitchFamily="34" charset="0"/>
                <a:ea typeface="Inter" pitchFamily="34" charset="-122"/>
                <a:cs typeface="Inter" pitchFamily="34" charset="-120"/>
              </a:rPr>
              <a:t> (equivalent to </a:t>
            </a:r>
            <a:r>
              <a:rPr lang="en-US" sz="1500" dirty="0">
                <a:solidFill>
                  <a:srgbClr val="E0D6DE"/>
                </a:solidFill>
                <a:highlight>
                  <a:srgbClr val="191231"/>
                </a:highlight>
                <a:latin typeface="Consolas" pitchFamily="34" charset="0"/>
                <a:ea typeface="Consolas" pitchFamily="34" charset="-122"/>
                <a:cs typeface="Consolas" pitchFamily="34" charset="-120"/>
              </a:rPr>
              <a:t>-9</a:t>
            </a:r>
            <a:r>
              <a:rPr lang="en-US" sz="1500" dirty="0">
                <a:solidFill>
                  <a:srgbClr val="E0D6DE"/>
                </a:solidFill>
                <a:latin typeface="Inter" pitchFamily="34" charset="0"/>
                <a:ea typeface="Inter" pitchFamily="34" charset="-122"/>
                <a:cs typeface="Inter" pitchFamily="34" charset="-120"/>
              </a:rPr>
              <a:t>) to improve readability of commands.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6512" y="581501"/>
            <a:ext cx="8947071" cy="546735"/>
          </a:xfrm>
          <a:prstGeom prst="rect">
            <a:avLst/>
          </a:prstGeom>
          <a:noFill/>
          <a:ln/>
        </p:spPr>
        <p:txBody>
          <a:bodyPr wrap="none" lIns="0" tIns="0" rIns="0" bIns="0" rtlCol="0" anchor="t"/>
          <a:lstStyle/>
          <a:p>
            <a:pPr marL="0" indent="0" algn="l">
              <a:lnSpc>
                <a:spcPts val="4300"/>
              </a:lnSpc>
              <a:buNone/>
            </a:pPr>
            <a:r>
              <a:rPr lang="en-US" sz="3400" b="1" dirty="0">
                <a:solidFill>
                  <a:srgbClr val="FF8AAF"/>
                </a:solidFill>
                <a:latin typeface="Petrona Bold" pitchFamily="34" charset="0"/>
                <a:ea typeface="Petrona Bold" pitchFamily="34" charset="-122"/>
                <a:cs typeface="Petrona Bold" pitchFamily="34" charset="-120"/>
              </a:rPr>
              <a:t>Monitoring Progress and Forcing Operations</a:t>
            </a:r>
            <a:endParaRPr lang="en-US" sz="3400" dirty="0"/>
          </a:p>
        </p:txBody>
      </p:sp>
      <p:sp>
        <p:nvSpPr>
          <p:cNvPr id="3" name="Text 1"/>
          <p:cNvSpPr/>
          <p:nvPr/>
        </p:nvSpPr>
        <p:spPr>
          <a:xfrm>
            <a:off x="666512" y="1544717"/>
            <a:ext cx="2187059" cy="296228"/>
          </a:xfrm>
          <a:prstGeom prst="rect">
            <a:avLst/>
          </a:prstGeom>
          <a:noFill/>
          <a:ln/>
        </p:spPr>
        <p:txBody>
          <a:bodyPr wrap="none" lIns="0" tIns="0" rIns="0" bIns="0" rtlCol="0" anchor="t"/>
          <a:lstStyle/>
          <a:p>
            <a:pPr marL="0" indent="0" algn="l">
              <a:lnSpc>
                <a:spcPts val="2150"/>
              </a:lnSpc>
              <a:buNone/>
            </a:pPr>
            <a:r>
              <a:rPr lang="en-US" sz="1700" b="1" dirty="0">
                <a:solidFill>
                  <a:srgbClr val="FF8AAF"/>
                </a:solidFill>
                <a:latin typeface="Petrona Bold" pitchFamily="34" charset="0"/>
                <a:ea typeface="Petrona Bold" pitchFamily="34" charset="-122"/>
                <a:cs typeface="Petrona Bold" pitchFamily="34" charset="-120"/>
              </a:rPr>
              <a:t>Verbose Output (</a:t>
            </a:r>
            <a:r>
              <a:rPr lang="en-US" sz="1700" b="1" dirty="0">
                <a:solidFill>
                  <a:srgbClr val="E0D6DE"/>
                </a:solidFill>
                <a:highlight>
                  <a:srgbClr val="191231"/>
                </a:highlight>
                <a:latin typeface="Consolas" pitchFamily="34" charset="0"/>
                <a:ea typeface="Consolas" pitchFamily="34" charset="-122"/>
                <a:cs typeface="Consolas" pitchFamily="34" charset="-120"/>
              </a:rPr>
              <a:t>-v</a:t>
            </a:r>
            <a:r>
              <a:rPr lang="en-US" sz="1700" b="1" dirty="0">
                <a:solidFill>
                  <a:srgbClr val="FF8AAF"/>
                </a:solidFill>
                <a:latin typeface="Petrona Bold" pitchFamily="34" charset="0"/>
                <a:ea typeface="Petrona Bold" pitchFamily="34" charset="-122"/>
                <a:cs typeface="Petrona Bold" pitchFamily="34" charset="-120"/>
              </a:rPr>
              <a:t>)</a:t>
            </a:r>
            <a:endParaRPr lang="en-US" sz="1700" dirty="0"/>
          </a:p>
        </p:txBody>
      </p:sp>
      <p:sp>
        <p:nvSpPr>
          <p:cNvPr id="4" name="Text 2"/>
          <p:cNvSpPr/>
          <p:nvPr/>
        </p:nvSpPr>
        <p:spPr>
          <a:xfrm>
            <a:off x="666512" y="2007513"/>
            <a:ext cx="6445448" cy="1341120"/>
          </a:xfrm>
          <a:prstGeom prst="rect">
            <a:avLst/>
          </a:prstGeom>
          <a:noFill/>
          <a:ln/>
        </p:spPr>
        <p:txBody>
          <a:bodyPr wrap="square" lIns="0" tIns="0" rIns="0" bIns="0" rtlCol="0" anchor="t"/>
          <a:lstStyle/>
          <a:p>
            <a:pPr marL="0" indent="0" algn="l">
              <a:lnSpc>
                <a:spcPts val="2050"/>
              </a:lnSpc>
              <a:buNone/>
            </a:pPr>
            <a:r>
              <a:rPr lang="en-US" sz="1300" dirty="0">
                <a:solidFill>
                  <a:srgbClr val="E0D6DE"/>
                </a:solidFill>
                <a:latin typeface="Inter" pitchFamily="34" charset="0"/>
                <a:ea typeface="Inter" pitchFamily="34" charset="-122"/>
                <a:cs typeface="Inter" pitchFamily="34" charset="-120"/>
              </a:rPr>
              <a:t>When compressing or decompressing large files, it can be helpful to see the progress of the operation. The </a:t>
            </a:r>
            <a:r>
              <a:rPr lang="en-US" sz="1300" dirty="0">
                <a:solidFill>
                  <a:srgbClr val="E0D6DE"/>
                </a:solidFill>
                <a:highlight>
                  <a:srgbClr val="191231"/>
                </a:highlight>
                <a:latin typeface="Consolas" pitchFamily="34" charset="0"/>
                <a:ea typeface="Consolas" pitchFamily="34" charset="-122"/>
                <a:cs typeface="Consolas" pitchFamily="34" charset="-120"/>
              </a:rPr>
              <a:t>-v</a:t>
            </a:r>
            <a:r>
              <a:rPr lang="en-US" sz="1300" dirty="0">
                <a:solidFill>
                  <a:srgbClr val="E0D6DE"/>
                </a:solidFill>
                <a:latin typeface="Inter" pitchFamily="34" charset="0"/>
                <a:ea typeface="Inter" pitchFamily="34" charset="-122"/>
                <a:cs typeface="Inter" pitchFamily="34" charset="-120"/>
              </a:rPr>
              <a:t> (verbose) option provides detailed output, including the percentage of completion, the compressed size, and the compression ratio. This gives you real-time feedback on how the process is unfolding.</a:t>
            </a:r>
            <a:endParaRPr lang="en-US" sz="1300" dirty="0"/>
          </a:p>
        </p:txBody>
      </p:sp>
      <p:sp>
        <p:nvSpPr>
          <p:cNvPr id="5" name="Shape 3"/>
          <p:cNvSpPr/>
          <p:nvPr/>
        </p:nvSpPr>
        <p:spPr>
          <a:xfrm>
            <a:off x="666512" y="3536037"/>
            <a:ext cx="6445448" cy="1583293"/>
          </a:xfrm>
          <a:prstGeom prst="roundRect">
            <a:avLst>
              <a:gd name="adj" fmla="val 4420"/>
            </a:avLst>
          </a:prstGeom>
          <a:solidFill>
            <a:srgbClr val="191231"/>
          </a:solidFill>
          <a:ln/>
        </p:spPr>
      </p:sp>
      <p:sp>
        <p:nvSpPr>
          <p:cNvPr id="6" name="Shape 4"/>
          <p:cNvSpPr/>
          <p:nvPr/>
        </p:nvSpPr>
        <p:spPr>
          <a:xfrm>
            <a:off x="658297" y="3536037"/>
            <a:ext cx="6461879" cy="1583293"/>
          </a:xfrm>
          <a:prstGeom prst="roundRect">
            <a:avLst>
              <a:gd name="adj" fmla="val 1579"/>
            </a:avLst>
          </a:prstGeom>
          <a:solidFill>
            <a:srgbClr val="191231"/>
          </a:solidFill>
          <a:ln/>
        </p:spPr>
      </p:sp>
      <p:sp>
        <p:nvSpPr>
          <p:cNvPr id="7" name="Text 5"/>
          <p:cNvSpPr/>
          <p:nvPr/>
        </p:nvSpPr>
        <p:spPr>
          <a:xfrm>
            <a:off x="824865" y="3660934"/>
            <a:ext cx="6128742" cy="1333500"/>
          </a:xfrm>
          <a:prstGeom prst="rect">
            <a:avLst/>
          </a:prstGeom>
          <a:noFill/>
          <a:ln/>
        </p:spPr>
        <p:txBody>
          <a:bodyPr wrap="square" lIns="0" tIns="0" rIns="0" bIns="0" rtlCol="0" anchor="t"/>
          <a:lstStyle/>
          <a:p>
            <a:pPr marL="0" indent="0" algn="l">
              <a:lnSpc>
                <a:spcPts val="2050"/>
              </a:lnSpc>
              <a:buNone/>
            </a:pPr>
            <a:r>
              <a:rPr lang="en-US" sz="1300" dirty="0">
                <a:solidFill>
                  <a:srgbClr val="E0D6DE"/>
                </a:solidFill>
                <a:highlight>
                  <a:srgbClr val="191231"/>
                </a:highlight>
                <a:latin typeface="Consolas" pitchFamily="34" charset="0"/>
                <a:ea typeface="Consolas" pitchFamily="34" charset="-122"/>
                <a:cs typeface="Consolas" pitchFamily="34" charset="-120"/>
              </a:rPr>
              <a:t>$ xz -v largefile.datalargefile.data: 27.5 % -- 12.3 MiB / 44.7 MiB = 0.275largefile.data: 55.0 % -- 24.6 MiB / 44.7 MiB = 0.550...</a:t>
            </a:r>
            <a:endParaRPr lang="en-US" sz="1300" dirty="0"/>
          </a:p>
        </p:txBody>
      </p:sp>
      <p:sp>
        <p:nvSpPr>
          <p:cNvPr id="8" name="Text 6"/>
          <p:cNvSpPr/>
          <p:nvPr/>
        </p:nvSpPr>
        <p:spPr>
          <a:xfrm>
            <a:off x="7526060" y="1544717"/>
            <a:ext cx="2187059" cy="296228"/>
          </a:xfrm>
          <a:prstGeom prst="rect">
            <a:avLst/>
          </a:prstGeom>
          <a:noFill/>
          <a:ln/>
        </p:spPr>
        <p:txBody>
          <a:bodyPr wrap="none" lIns="0" tIns="0" rIns="0" bIns="0" rtlCol="0" anchor="t"/>
          <a:lstStyle/>
          <a:p>
            <a:pPr marL="0" indent="0" algn="l">
              <a:lnSpc>
                <a:spcPts val="2150"/>
              </a:lnSpc>
              <a:buNone/>
            </a:pPr>
            <a:r>
              <a:rPr lang="en-US" sz="1700" b="1" dirty="0">
                <a:solidFill>
                  <a:srgbClr val="FF8AAF"/>
                </a:solidFill>
                <a:latin typeface="Petrona Bold" pitchFamily="34" charset="0"/>
                <a:ea typeface="Petrona Bold" pitchFamily="34" charset="-122"/>
                <a:cs typeface="Petrona Bold" pitchFamily="34" charset="-120"/>
              </a:rPr>
              <a:t>Forcing Overwrite (</a:t>
            </a:r>
            <a:r>
              <a:rPr lang="en-US" sz="1700" b="1" dirty="0">
                <a:solidFill>
                  <a:srgbClr val="E0D6DE"/>
                </a:solidFill>
                <a:highlight>
                  <a:srgbClr val="191231"/>
                </a:highlight>
                <a:latin typeface="Consolas" pitchFamily="34" charset="0"/>
                <a:ea typeface="Consolas" pitchFamily="34" charset="-122"/>
                <a:cs typeface="Consolas" pitchFamily="34" charset="-120"/>
              </a:rPr>
              <a:t>-f</a:t>
            </a:r>
            <a:r>
              <a:rPr lang="en-US" sz="1700" b="1" dirty="0">
                <a:solidFill>
                  <a:srgbClr val="FF8AAF"/>
                </a:solidFill>
                <a:latin typeface="Petrona Bold" pitchFamily="34" charset="0"/>
                <a:ea typeface="Petrona Bold" pitchFamily="34" charset="-122"/>
                <a:cs typeface="Petrona Bold" pitchFamily="34" charset="-120"/>
              </a:rPr>
              <a:t>)</a:t>
            </a:r>
            <a:endParaRPr lang="en-US" sz="1700" dirty="0"/>
          </a:p>
        </p:txBody>
      </p:sp>
      <p:sp>
        <p:nvSpPr>
          <p:cNvPr id="9" name="Text 7"/>
          <p:cNvSpPr/>
          <p:nvPr/>
        </p:nvSpPr>
        <p:spPr>
          <a:xfrm>
            <a:off x="7526060" y="2007513"/>
            <a:ext cx="6445448" cy="1082040"/>
          </a:xfrm>
          <a:prstGeom prst="rect">
            <a:avLst/>
          </a:prstGeom>
          <a:noFill/>
          <a:ln/>
        </p:spPr>
        <p:txBody>
          <a:bodyPr wrap="square" lIns="0" tIns="0" rIns="0" bIns="0" rtlCol="0" anchor="t"/>
          <a:lstStyle/>
          <a:p>
            <a:pPr marL="0" indent="0" algn="l">
              <a:lnSpc>
                <a:spcPts val="2050"/>
              </a:lnSpc>
              <a:buNone/>
            </a:pPr>
            <a:r>
              <a:rPr lang="en-US" sz="1300" dirty="0">
                <a:solidFill>
                  <a:srgbClr val="E0D6DE"/>
                </a:solidFill>
                <a:latin typeface="Inter" pitchFamily="34" charset="0"/>
                <a:ea typeface="Inter" pitchFamily="34" charset="-122"/>
                <a:cs typeface="Inter" pitchFamily="34" charset="-120"/>
              </a:rPr>
              <a:t>By default, </a:t>
            </a:r>
            <a:r>
              <a:rPr lang="en-US" sz="1300" dirty="0">
                <a:solidFill>
                  <a:srgbClr val="E0D6DE"/>
                </a:solidFill>
                <a:highlight>
                  <a:srgbClr val="191231"/>
                </a:highlight>
                <a:latin typeface="Consolas" pitchFamily="34" charset="0"/>
                <a:ea typeface="Consolas" pitchFamily="34" charset="-122"/>
                <a:cs typeface="Consolas" pitchFamily="34" charset="-120"/>
              </a:rPr>
              <a:t>xz</a:t>
            </a:r>
            <a:r>
              <a:rPr lang="en-US" sz="1300" dirty="0">
                <a:solidFill>
                  <a:srgbClr val="E0D6DE"/>
                </a:solidFill>
                <a:latin typeface="Inter" pitchFamily="34" charset="0"/>
                <a:ea typeface="Inter" pitchFamily="34" charset="-122"/>
                <a:cs typeface="Inter" pitchFamily="34" charset="-120"/>
              </a:rPr>
              <a:t> will not overwrite an existing compressed file or an existing decompressed file. This is a safety measure to prevent accidental data loss. However, if you are sure you want to replace an existing file, you can use the </a:t>
            </a:r>
            <a:r>
              <a:rPr lang="en-US" sz="1300" dirty="0">
                <a:solidFill>
                  <a:srgbClr val="E0D6DE"/>
                </a:solidFill>
                <a:highlight>
                  <a:srgbClr val="191231"/>
                </a:highlight>
                <a:latin typeface="Consolas" pitchFamily="34" charset="0"/>
                <a:ea typeface="Consolas" pitchFamily="34" charset="-122"/>
                <a:cs typeface="Consolas" pitchFamily="34" charset="-120"/>
              </a:rPr>
              <a:t>-f</a:t>
            </a:r>
            <a:r>
              <a:rPr lang="en-US" sz="1300" dirty="0">
                <a:solidFill>
                  <a:srgbClr val="E0D6DE"/>
                </a:solidFill>
                <a:latin typeface="Inter" pitchFamily="34" charset="0"/>
                <a:ea typeface="Inter" pitchFamily="34" charset="-122"/>
                <a:cs typeface="Inter" pitchFamily="34" charset="-120"/>
              </a:rPr>
              <a:t> (force) option.</a:t>
            </a:r>
            <a:endParaRPr lang="en-US" sz="1300" dirty="0"/>
          </a:p>
        </p:txBody>
      </p:sp>
      <p:sp>
        <p:nvSpPr>
          <p:cNvPr id="10" name="Text 8"/>
          <p:cNvSpPr/>
          <p:nvPr/>
        </p:nvSpPr>
        <p:spPr>
          <a:xfrm>
            <a:off x="7526060" y="3239452"/>
            <a:ext cx="6445448" cy="822960"/>
          </a:xfrm>
          <a:prstGeom prst="rect">
            <a:avLst/>
          </a:prstGeom>
          <a:noFill/>
          <a:ln/>
        </p:spPr>
        <p:txBody>
          <a:bodyPr wrap="square" lIns="0" tIns="0" rIns="0" bIns="0" rtlCol="0" anchor="t"/>
          <a:lstStyle/>
          <a:p>
            <a:pPr marL="0" indent="0" algn="l">
              <a:lnSpc>
                <a:spcPts val="2050"/>
              </a:lnSpc>
              <a:buNone/>
            </a:pPr>
            <a:r>
              <a:rPr lang="en-US" sz="1300" dirty="0">
                <a:solidFill>
                  <a:srgbClr val="E0D6DE"/>
                </a:solidFill>
                <a:latin typeface="Inter" pitchFamily="34" charset="0"/>
                <a:ea typeface="Inter" pitchFamily="34" charset="-122"/>
                <a:cs typeface="Inter" pitchFamily="34" charset="-120"/>
              </a:rPr>
              <a:t>For example, if </a:t>
            </a:r>
            <a:r>
              <a:rPr lang="en-US" sz="1300" dirty="0">
                <a:solidFill>
                  <a:srgbClr val="E0D6DE"/>
                </a:solidFill>
                <a:highlight>
                  <a:srgbClr val="191231"/>
                </a:highlight>
                <a:latin typeface="Consolas" pitchFamily="34" charset="0"/>
                <a:ea typeface="Consolas" pitchFamily="34" charset="-122"/>
                <a:cs typeface="Consolas" pitchFamily="34" charset="-120"/>
              </a:rPr>
              <a:t>example.txt.xz</a:t>
            </a:r>
            <a:r>
              <a:rPr lang="en-US" sz="1300" dirty="0">
                <a:solidFill>
                  <a:srgbClr val="E0D6DE"/>
                </a:solidFill>
                <a:latin typeface="Inter" pitchFamily="34" charset="0"/>
                <a:ea typeface="Inter" pitchFamily="34" charset="-122"/>
                <a:cs typeface="Inter" pitchFamily="34" charset="-120"/>
              </a:rPr>
              <a:t> already exists, </a:t>
            </a:r>
            <a:r>
              <a:rPr lang="en-US" sz="1300" dirty="0">
                <a:solidFill>
                  <a:srgbClr val="E0D6DE"/>
                </a:solidFill>
                <a:highlight>
                  <a:srgbClr val="191231"/>
                </a:highlight>
                <a:latin typeface="Consolas" pitchFamily="34" charset="0"/>
                <a:ea typeface="Consolas" pitchFamily="34" charset="-122"/>
                <a:cs typeface="Consolas" pitchFamily="34" charset="-120"/>
              </a:rPr>
              <a:t>xz example.txt</a:t>
            </a:r>
            <a:r>
              <a:rPr lang="en-US" sz="1300" dirty="0">
                <a:solidFill>
                  <a:srgbClr val="E0D6DE"/>
                </a:solidFill>
                <a:latin typeface="Inter" pitchFamily="34" charset="0"/>
                <a:ea typeface="Inter" pitchFamily="34" charset="-122"/>
                <a:cs typeface="Inter" pitchFamily="34" charset="-120"/>
              </a:rPr>
              <a:t> would normally fail. But </a:t>
            </a:r>
            <a:r>
              <a:rPr lang="en-US" sz="1300" dirty="0">
                <a:solidFill>
                  <a:srgbClr val="E0D6DE"/>
                </a:solidFill>
                <a:highlight>
                  <a:srgbClr val="191231"/>
                </a:highlight>
                <a:latin typeface="Consolas" pitchFamily="34" charset="0"/>
                <a:ea typeface="Consolas" pitchFamily="34" charset="-122"/>
                <a:cs typeface="Consolas" pitchFamily="34" charset="-120"/>
              </a:rPr>
              <a:t>xz -f example.txt</a:t>
            </a:r>
            <a:r>
              <a:rPr lang="en-US" sz="1300" dirty="0">
                <a:solidFill>
                  <a:srgbClr val="E0D6DE"/>
                </a:solidFill>
                <a:latin typeface="Inter" pitchFamily="34" charset="0"/>
                <a:ea typeface="Inter" pitchFamily="34" charset="-122"/>
                <a:cs typeface="Inter" pitchFamily="34" charset="-120"/>
              </a:rPr>
              <a:t> would proceed with the compression and overwrite the existing </a:t>
            </a:r>
            <a:r>
              <a:rPr lang="en-US" sz="1300" dirty="0">
                <a:solidFill>
                  <a:srgbClr val="E0D6DE"/>
                </a:solidFill>
                <a:highlight>
                  <a:srgbClr val="191231"/>
                </a:highlight>
                <a:latin typeface="Consolas" pitchFamily="34" charset="0"/>
                <a:ea typeface="Consolas" pitchFamily="34" charset="-122"/>
                <a:cs typeface="Consolas" pitchFamily="34" charset="-120"/>
              </a:rPr>
              <a:t>example.txt.xz</a:t>
            </a:r>
            <a:r>
              <a:rPr lang="en-US" sz="1300" dirty="0">
                <a:solidFill>
                  <a:srgbClr val="E0D6DE"/>
                </a:solidFill>
                <a:latin typeface="Inter" pitchFamily="34" charset="0"/>
                <a:ea typeface="Inter" pitchFamily="34" charset="-122"/>
                <a:cs typeface="Inter" pitchFamily="34" charset="-120"/>
              </a:rPr>
              <a:t>.</a:t>
            </a:r>
            <a:endParaRPr lang="en-US" sz="1300" dirty="0"/>
          </a:p>
        </p:txBody>
      </p:sp>
      <p:sp>
        <p:nvSpPr>
          <p:cNvPr id="11" name="Shape 9"/>
          <p:cNvSpPr/>
          <p:nvPr/>
        </p:nvSpPr>
        <p:spPr>
          <a:xfrm>
            <a:off x="666512" y="5494139"/>
            <a:ext cx="13297376" cy="2153960"/>
          </a:xfrm>
          <a:prstGeom prst="roundRect">
            <a:avLst>
              <a:gd name="adj" fmla="val 3249"/>
            </a:avLst>
          </a:prstGeom>
          <a:solidFill>
            <a:srgbClr val="2F1D63"/>
          </a:solidFill>
          <a:ln w="7620">
            <a:solidFill>
              <a:srgbClr val="48367C"/>
            </a:solidFill>
            <a:prstDash val="solid"/>
          </a:ln>
        </p:spPr>
      </p:sp>
      <p:sp>
        <p:nvSpPr>
          <p:cNvPr id="12" name="Shape 10"/>
          <p:cNvSpPr/>
          <p:nvPr/>
        </p:nvSpPr>
        <p:spPr>
          <a:xfrm>
            <a:off x="674132" y="5501759"/>
            <a:ext cx="13282136" cy="2138720"/>
          </a:xfrm>
          <a:prstGeom prst="roundRect">
            <a:avLst>
              <a:gd name="adj" fmla="val 3272"/>
            </a:avLst>
          </a:prstGeom>
          <a:solidFill>
            <a:srgbClr val="2F1D63"/>
          </a:solidFill>
          <a:ln/>
        </p:spPr>
      </p:sp>
      <p:sp>
        <p:nvSpPr>
          <p:cNvPr id="13" name="Text 11"/>
          <p:cNvSpPr/>
          <p:nvPr/>
        </p:nvSpPr>
        <p:spPr>
          <a:xfrm>
            <a:off x="840700" y="5668327"/>
            <a:ext cx="2187059" cy="273368"/>
          </a:xfrm>
          <a:prstGeom prst="rect">
            <a:avLst/>
          </a:prstGeom>
          <a:noFill/>
          <a:ln/>
        </p:spPr>
        <p:txBody>
          <a:bodyPr wrap="none" lIns="0" tIns="0" rIns="0" bIns="0" rtlCol="0" anchor="t"/>
          <a:lstStyle/>
          <a:p>
            <a:pPr marL="0" indent="0" algn="l">
              <a:lnSpc>
                <a:spcPts val="2150"/>
              </a:lnSpc>
              <a:buNone/>
            </a:pPr>
            <a:r>
              <a:rPr lang="en-US" sz="1700" b="1" dirty="0">
                <a:solidFill>
                  <a:srgbClr val="E0D6DE"/>
                </a:solidFill>
                <a:latin typeface="Petrona Bold" pitchFamily="34" charset="0"/>
                <a:ea typeface="Petrona Bold" pitchFamily="34" charset="-122"/>
                <a:cs typeface="Petrona Bold" pitchFamily="34" charset="-120"/>
              </a:rPr>
              <a:t>Combined Example</a:t>
            </a:r>
            <a:endParaRPr lang="en-US" sz="1700" dirty="0"/>
          </a:p>
        </p:txBody>
      </p:sp>
      <p:sp>
        <p:nvSpPr>
          <p:cNvPr id="14" name="Text 12"/>
          <p:cNvSpPr/>
          <p:nvPr/>
        </p:nvSpPr>
        <p:spPr>
          <a:xfrm>
            <a:off x="840700" y="6041588"/>
            <a:ext cx="12948999" cy="266700"/>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Inter" pitchFamily="34" charset="0"/>
                <a:ea typeface="Inter" pitchFamily="34" charset="-122"/>
                <a:cs typeface="Inter" pitchFamily="34" charset="-120"/>
              </a:rPr>
              <a:t>To combine these options for a comprehensive operation, you can use them together:</a:t>
            </a:r>
            <a:endParaRPr lang="en-US" sz="1300" dirty="0"/>
          </a:p>
        </p:txBody>
      </p:sp>
      <p:sp>
        <p:nvSpPr>
          <p:cNvPr id="15" name="Shape 13"/>
          <p:cNvSpPr/>
          <p:nvPr/>
        </p:nvSpPr>
        <p:spPr>
          <a:xfrm>
            <a:off x="840700" y="6495693"/>
            <a:ext cx="12948999" cy="516493"/>
          </a:xfrm>
          <a:prstGeom prst="roundRect">
            <a:avLst>
              <a:gd name="adj" fmla="val 13550"/>
            </a:avLst>
          </a:prstGeom>
          <a:solidFill>
            <a:srgbClr val="191231"/>
          </a:solidFill>
          <a:ln/>
        </p:spPr>
      </p:sp>
      <p:sp>
        <p:nvSpPr>
          <p:cNvPr id="16" name="Shape 14"/>
          <p:cNvSpPr/>
          <p:nvPr/>
        </p:nvSpPr>
        <p:spPr>
          <a:xfrm>
            <a:off x="832485" y="6495693"/>
            <a:ext cx="12965430" cy="516493"/>
          </a:xfrm>
          <a:prstGeom prst="roundRect">
            <a:avLst>
              <a:gd name="adj" fmla="val 4839"/>
            </a:avLst>
          </a:prstGeom>
          <a:solidFill>
            <a:srgbClr val="191231"/>
          </a:solidFill>
          <a:ln/>
        </p:spPr>
      </p:sp>
      <p:sp>
        <p:nvSpPr>
          <p:cNvPr id="17" name="Text 15"/>
          <p:cNvSpPr/>
          <p:nvPr/>
        </p:nvSpPr>
        <p:spPr>
          <a:xfrm>
            <a:off x="999053" y="6620589"/>
            <a:ext cx="12632293" cy="266700"/>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highlight>
                  <a:srgbClr val="191231"/>
                </a:highlight>
                <a:latin typeface="Consolas" pitchFamily="34" charset="0"/>
                <a:ea typeface="Consolas" pitchFamily="34" charset="-122"/>
                <a:cs typeface="Consolas" pitchFamily="34" charset="-120"/>
              </a:rPr>
              <a:t>xz -kf -v example.txt</a:t>
            </a:r>
            <a:endParaRPr lang="en-US" sz="1300" dirty="0"/>
          </a:p>
        </p:txBody>
      </p:sp>
      <p:sp>
        <p:nvSpPr>
          <p:cNvPr id="18" name="Text 16"/>
          <p:cNvSpPr/>
          <p:nvPr/>
        </p:nvSpPr>
        <p:spPr>
          <a:xfrm>
            <a:off x="840700" y="7199590"/>
            <a:ext cx="12948999" cy="274320"/>
          </a:xfrm>
          <a:prstGeom prst="rect">
            <a:avLst/>
          </a:prstGeom>
          <a:noFill/>
          <a:ln/>
        </p:spPr>
        <p:txBody>
          <a:bodyPr wrap="none" lIns="0" tIns="0" rIns="0" bIns="0" rtlCol="0" anchor="t"/>
          <a:lstStyle/>
          <a:p>
            <a:pPr marL="0" indent="0" algn="l">
              <a:lnSpc>
                <a:spcPts val="2050"/>
              </a:lnSpc>
              <a:buNone/>
            </a:pPr>
            <a:r>
              <a:rPr lang="en-US" sz="1300" dirty="0">
                <a:solidFill>
                  <a:srgbClr val="E0D6DE"/>
                </a:solidFill>
                <a:latin typeface="Inter" pitchFamily="34" charset="0"/>
                <a:ea typeface="Inter" pitchFamily="34" charset="-122"/>
                <a:cs typeface="Inter" pitchFamily="34" charset="-120"/>
              </a:rPr>
              <a:t>This command would compress </a:t>
            </a:r>
            <a:r>
              <a:rPr lang="en-US" sz="1300" dirty="0">
                <a:solidFill>
                  <a:srgbClr val="E0D6DE"/>
                </a:solidFill>
                <a:highlight>
                  <a:srgbClr val="191231"/>
                </a:highlight>
                <a:latin typeface="Consolas" pitchFamily="34" charset="0"/>
                <a:ea typeface="Consolas" pitchFamily="34" charset="-122"/>
                <a:cs typeface="Consolas" pitchFamily="34" charset="-120"/>
              </a:rPr>
              <a:t>example.txt</a:t>
            </a:r>
            <a:r>
              <a:rPr lang="en-US" sz="1300" dirty="0">
                <a:solidFill>
                  <a:srgbClr val="E0D6DE"/>
                </a:solidFill>
                <a:latin typeface="Inter" pitchFamily="34" charset="0"/>
                <a:ea typeface="Inter" pitchFamily="34" charset="-122"/>
                <a:cs typeface="Inter" pitchFamily="34" charset="-120"/>
              </a:rPr>
              <a:t>, keep the original file, force an overwrite if </a:t>
            </a:r>
            <a:r>
              <a:rPr lang="en-US" sz="1300" dirty="0">
                <a:solidFill>
                  <a:srgbClr val="E0D6DE"/>
                </a:solidFill>
                <a:highlight>
                  <a:srgbClr val="191231"/>
                </a:highlight>
                <a:latin typeface="Consolas" pitchFamily="34" charset="0"/>
                <a:ea typeface="Consolas" pitchFamily="34" charset="-122"/>
                <a:cs typeface="Consolas" pitchFamily="34" charset="-120"/>
              </a:rPr>
              <a:t>example.txt.xz</a:t>
            </a:r>
            <a:r>
              <a:rPr lang="en-US" sz="1300" dirty="0">
                <a:solidFill>
                  <a:srgbClr val="E0D6DE"/>
                </a:solidFill>
                <a:latin typeface="Inter" pitchFamily="34" charset="0"/>
                <a:ea typeface="Inter" pitchFamily="34" charset="-122"/>
                <a:cs typeface="Inter" pitchFamily="34" charset="-120"/>
              </a:rPr>
              <a:t> already exists, and show verbose progress updates.</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8884" y="609600"/>
            <a:ext cx="7695486" cy="491252"/>
          </a:xfrm>
          <a:prstGeom prst="rect">
            <a:avLst/>
          </a:prstGeom>
          <a:noFill/>
          <a:ln/>
        </p:spPr>
        <p:txBody>
          <a:bodyPr wrap="none" lIns="0" tIns="0" rIns="0" bIns="0" rtlCol="0" anchor="t"/>
          <a:lstStyle/>
          <a:p>
            <a:pPr marL="0" indent="0" algn="l">
              <a:lnSpc>
                <a:spcPts val="3850"/>
              </a:lnSpc>
              <a:buNone/>
            </a:pPr>
            <a:r>
              <a:rPr lang="en-US" sz="3050" b="1" dirty="0">
                <a:solidFill>
                  <a:srgbClr val="FF8AAF"/>
                </a:solidFill>
                <a:latin typeface="Petrona Bold" pitchFamily="34" charset="0"/>
                <a:ea typeface="Petrona Bold" pitchFamily="34" charset="-122"/>
                <a:cs typeface="Petrona Bold" pitchFamily="34" charset="-120"/>
              </a:rPr>
              <a:t>Compressing Multiple Files with tar and xz</a:t>
            </a:r>
            <a:endParaRPr lang="en-US" sz="3050" dirty="0"/>
          </a:p>
        </p:txBody>
      </p:sp>
      <p:sp>
        <p:nvSpPr>
          <p:cNvPr id="3" name="Text 1"/>
          <p:cNvSpPr/>
          <p:nvPr/>
        </p:nvSpPr>
        <p:spPr>
          <a:xfrm>
            <a:off x="598884" y="1400294"/>
            <a:ext cx="13432631" cy="49434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While </a:t>
            </a:r>
            <a:r>
              <a:rPr lang="en-US" sz="1150" dirty="0">
                <a:solidFill>
                  <a:srgbClr val="E0D6DE"/>
                </a:solidFill>
                <a:highlight>
                  <a:srgbClr val="191231"/>
                </a:highlight>
                <a:latin typeface="Consolas" pitchFamily="34" charset="0"/>
                <a:ea typeface="Consolas" pitchFamily="34" charset="-122"/>
                <a:cs typeface="Consolas" pitchFamily="34" charset="-120"/>
              </a:rPr>
              <a:t>xz</a:t>
            </a:r>
            <a:r>
              <a:rPr lang="en-US" sz="1150" dirty="0">
                <a:solidFill>
                  <a:srgbClr val="E0D6DE"/>
                </a:solidFill>
                <a:latin typeface="Inter" pitchFamily="34" charset="0"/>
                <a:ea typeface="Inter" pitchFamily="34" charset="-122"/>
                <a:cs typeface="Inter" pitchFamily="34" charset="-120"/>
              </a:rPr>
              <a:t> is excellent for compressing single files, it's not designed to handle multiple files or entire directories directly into a single archive. For such tasks, the venerable </a:t>
            </a:r>
            <a:r>
              <a:rPr lang="en-US" sz="1150" dirty="0">
                <a:solidFill>
                  <a:srgbClr val="E0D6DE"/>
                </a:solidFill>
                <a:highlight>
                  <a:srgbClr val="191231"/>
                </a:highlight>
                <a:latin typeface="Consolas" pitchFamily="34" charset="0"/>
                <a:ea typeface="Consolas" pitchFamily="34" charset="-122"/>
                <a:cs typeface="Consolas" pitchFamily="34" charset="-120"/>
              </a:rPr>
              <a:t>tar</a:t>
            </a:r>
            <a:r>
              <a:rPr lang="en-US" sz="1150" dirty="0">
                <a:solidFill>
                  <a:srgbClr val="E0D6DE"/>
                </a:solidFill>
                <a:latin typeface="Inter" pitchFamily="34" charset="0"/>
                <a:ea typeface="Inter" pitchFamily="34" charset="-122"/>
                <a:cs typeface="Inter" pitchFamily="34" charset="-120"/>
              </a:rPr>
              <a:t> utility comes into play. </a:t>
            </a:r>
            <a:r>
              <a:rPr lang="en-US" sz="1150" dirty="0">
                <a:solidFill>
                  <a:srgbClr val="E0D6DE"/>
                </a:solidFill>
                <a:highlight>
                  <a:srgbClr val="191231"/>
                </a:highlight>
                <a:latin typeface="Consolas" pitchFamily="34" charset="0"/>
                <a:ea typeface="Consolas" pitchFamily="34" charset="-122"/>
                <a:cs typeface="Consolas" pitchFamily="34" charset="-120"/>
              </a:rPr>
              <a:t>tar</a:t>
            </a:r>
            <a:r>
              <a:rPr lang="en-US" sz="1150" dirty="0">
                <a:solidFill>
                  <a:srgbClr val="E0D6DE"/>
                </a:solidFill>
                <a:latin typeface="Inter" pitchFamily="34" charset="0"/>
                <a:ea typeface="Inter" pitchFamily="34" charset="-122"/>
                <a:cs typeface="Inter" pitchFamily="34" charset="-120"/>
              </a:rPr>
              <a:t> (Tape Archiver) is used to combine multiple files and directories into a single archive file, often called a "tarball." This tarball can then be compressed using a tool like </a:t>
            </a:r>
            <a:r>
              <a:rPr lang="en-US" sz="1150" dirty="0">
                <a:solidFill>
                  <a:srgbClr val="E0D6DE"/>
                </a:solidFill>
                <a:highlight>
                  <a:srgbClr val="191231"/>
                </a:highlight>
                <a:latin typeface="Consolas" pitchFamily="34" charset="0"/>
                <a:ea typeface="Consolas" pitchFamily="34" charset="-122"/>
                <a:cs typeface="Consolas" pitchFamily="34" charset="-120"/>
              </a:rPr>
              <a:t>xz</a:t>
            </a:r>
            <a:r>
              <a:rPr lang="en-US" sz="1150" dirty="0">
                <a:solidFill>
                  <a:srgbClr val="E0D6DE"/>
                </a:solidFill>
                <a:latin typeface="Inter" pitchFamily="34" charset="0"/>
                <a:ea typeface="Inter" pitchFamily="34" charset="-122"/>
                <a:cs typeface="Inter" pitchFamily="34" charset="-120"/>
              </a:rPr>
              <a:t>.</a:t>
            </a:r>
            <a:endParaRPr lang="en-US" sz="1150" dirty="0"/>
          </a:p>
        </p:txBody>
      </p:sp>
      <p:pic>
        <p:nvPicPr>
          <p:cNvPr id="4" name="Image 0" descr="preencoded.png"/>
          <p:cNvPicPr>
            <a:picLocks noChangeAspect="1"/>
          </p:cNvPicPr>
          <p:nvPr/>
        </p:nvPicPr>
        <p:blipFill>
          <a:blip r:embed="rId3"/>
          <a:stretch>
            <a:fillRect/>
          </a:stretch>
        </p:blipFill>
        <p:spPr>
          <a:xfrm>
            <a:off x="598884" y="2062996"/>
            <a:ext cx="4477464" cy="598884"/>
          </a:xfrm>
          <a:prstGeom prst="rect">
            <a:avLst/>
          </a:prstGeom>
        </p:spPr>
      </p:pic>
      <p:sp>
        <p:nvSpPr>
          <p:cNvPr id="5" name="Text 2"/>
          <p:cNvSpPr/>
          <p:nvPr/>
        </p:nvSpPr>
        <p:spPr>
          <a:xfrm>
            <a:off x="748546" y="2811542"/>
            <a:ext cx="2557343" cy="26848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Step 1: Archive Files with </a:t>
            </a:r>
            <a:r>
              <a:rPr lang="en-US" sz="1500" b="1" dirty="0">
                <a:solidFill>
                  <a:srgbClr val="E0D6DE"/>
                </a:solidFill>
                <a:highlight>
                  <a:srgbClr val="191231"/>
                </a:highlight>
                <a:latin typeface="Consolas" pitchFamily="34" charset="0"/>
                <a:ea typeface="Consolas" pitchFamily="34" charset="-122"/>
                <a:cs typeface="Consolas" pitchFamily="34" charset="-120"/>
              </a:rPr>
              <a:t>tar</a:t>
            </a:r>
            <a:endParaRPr lang="en-US" sz="1500" dirty="0"/>
          </a:p>
        </p:txBody>
      </p:sp>
      <p:sp>
        <p:nvSpPr>
          <p:cNvPr id="6" name="Text 3"/>
          <p:cNvSpPr/>
          <p:nvPr/>
        </p:nvSpPr>
        <p:spPr>
          <a:xfrm>
            <a:off x="748546" y="3169801"/>
            <a:ext cx="4178141" cy="48672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First, you'd typically use </a:t>
            </a:r>
            <a:r>
              <a:rPr lang="en-US" sz="1150" dirty="0">
                <a:solidFill>
                  <a:srgbClr val="E0D6DE"/>
                </a:solidFill>
                <a:highlight>
                  <a:srgbClr val="191231"/>
                </a:highlight>
                <a:latin typeface="Consolas" pitchFamily="34" charset="0"/>
                <a:ea typeface="Consolas" pitchFamily="34" charset="-122"/>
                <a:cs typeface="Consolas" pitchFamily="34" charset="-120"/>
              </a:rPr>
              <a:t>tar</a:t>
            </a:r>
            <a:r>
              <a:rPr lang="en-US" sz="1150" dirty="0">
                <a:solidFill>
                  <a:srgbClr val="E0D6DE"/>
                </a:solidFill>
                <a:latin typeface="Inter" pitchFamily="34" charset="0"/>
                <a:ea typeface="Inter" pitchFamily="34" charset="-122"/>
                <a:cs typeface="Inter" pitchFamily="34" charset="-120"/>
              </a:rPr>
              <a:t> to create an uncompressed archive of your files and directories.</a:t>
            </a:r>
            <a:endParaRPr lang="en-US" sz="1150" dirty="0"/>
          </a:p>
        </p:txBody>
      </p:sp>
      <p:sp>
        <p:nvSpPr>
          <p:cNvPr id="7" name="Shape 4"/>
          <p:cNvSpPr/>
          <p:nvPr/>
        </p:nvSpPr>
        <p:spPr>
          <a:xfrm>
            <a:off x="748546" y="3824883"/>
            <a:ext cx="4178141" cy="464106"/>
          </a:xfrm>
          <a:prstGeom prst="roundRect">
            <a:avLst>
              <a:gd name="adj" fmla="val 13550"/>
            </a:avLst>
          </a:prstGeom>
          <a:solidFill>
            <a:srgbClr val="191231"/>
          </a:solidFill>
          <a:ln/>
        </p:spPr>
      </p:sp>
      <p:sp>
        <p:nvSpPr>
          <p:cNvPr id="8" name="Shape 5"/>
          <p:cNvSpPr/>
          <p:nvPr/>
        </p:nvSpPr>
        <p:spPr>
          <a:xfrm>
            <a:off x="741164" y="3824883"/>
            <a:ext cx="4192905" cy="464106"/>
          </a:xfrm>
          <a:prstGeom prst="roundRect">
            <a:avLst>
              <a:gd name="adj" fmla="val 4839"/>
            </a:avLst>
          </a:prstGeom>
          <a:solidFill>
            <a:srgbClr val="191231"/>
          </a:solidFill>
          <a:ln/>
        </p:spPr>
      </p:sp>
      <p:sp>
        <p:nvSpPr>
          <p:cNvPr id="9" name="Text 6"/>
          <p:cNvSpPr/>
          <p:nvPr/>
        </p:nvSpPr>
        <p:spPr>
          <a:xfrm>
            <a:off x="890826" y="3937159"/>
            <a:ext cx="3893582" cy="23955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highlight>
                  <a:srgbClr val="191231"/>
                </a:highlight>
                <a:latin typeface="Consolas" pitchFamily="34" charset="0"/>
                <a:ea typeface="Consolas" pitchFamily="34" charset="-122"/>
                <a:cs typeface="Consolas" pitchFamily="34" charset="-120"/>
              </a:rPr>
              <a:t>tar -cvf archive.tar *.txt</a:t>
            </a:r>
            <a:endParaRPr lang="en-US" sz="1150" dirty="0"/>
          </a:p>
        </p:txBody>
      </p:sp>
      <p:pic>
        <p:nvPicPr>
          <p:cNvPr id="10" name="Image 1" descr="preencoded.png"/>
          <p:cNvPicPr>
            <a:picLocks noChangeAspect="1"/>
          </p:cNvPicPr>
          <p:nvPr/>
        </p:nvPicPr>
        <p:blipFill>
          <a:blip r:embed="rId4"/>
          <a:stretch>
            <a:fillRect/>
          </a:stretch>
        </p:blipFill>
        <p:spPr>
          <a:xfrm>
            <a:off x="5076349" y="2062996"/>
            <a:ext cx="4477583" cy="598884"/>
          </a:xfrm>
          <a:prstGeom prst="rect">
            <a:avLst/>
          </a:prstGeom>
        </p:spPr>
      </p:pic>
      <p:sp>
        <p:nvSpPr>
          <p:cNvPr id="11" name="Text 7"/>
          <p:cNvSpPr/>
          <p:nvPr/>
        </p:nvSpPr>
        <p:spPr>
          <a:xfrm>
            <a:off x="5226010" y="2811542"/>
            <a:ext cx="2969300" cy="26848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Step 2: Compress Archive with </a:t>
            </a:r>
            <a:r>
              <a:rPr lang="en-US" sz="1500" b="1" dirty="0">
                <a:solidFill>
                  <a:srgbClr val="E0D6DE"/>
                </a:solidFill>
                <a:highlight>
                  <a:srgbClr val="191231"/>
                </a:highlight>
                <a:latin typeface="Consolas" pitchFamily="34" charset="0"/>
                <a:ea typeface="Consolas" pitchFamily="34" charset="-122"/>
                <a:cs typeface="Consolas" pitchFamily="34" charset="-120"/>
              </a:rPr>
              <a:t>xz</a:t>
            </a:r>
            <a:endParaRPr lang="en-US" sz="1500" dirty="0"/>
          </a:p>
        </p:txBody>
      </p:sp>
      <p:sp>
        <p:nvSpPr>
          <p:cNvPr id="12" name="Text 8"/>
          <p:cNvSpPr/>
          <p:nvPr/>
        </p:nvSpPr>
        <p:spPr>
          <a:xfrm>
            <a:off x="5226010" y="3169801"/>
            <a:ext cx="4178260" cy="24717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Then, you would compress the </a:t>
            </a:r>
            <a:r>
              <a:rPr lang="en-US" sz="1150" dirty="0">
                <a:solidFill>
                  <a:srgbClr val="E0D6DE"/>
                </a:solidFill>
                <a:highlight>
                  <a:srgbClr val="191231"/>
                </a:highlight>
                <a:latin typeface="Consolas" pitchFamily="34" charset="0"/>
                <a:ea typeface="Consolas" pitchFamily="34" charset="-122"/>
                <a:cs typeface="Consolas" pitchFamily="34" charset="-120"/>
              </a:rPr>
              <a:t>.tar</a:t>
            </a:r>
            <a:r>
              <a:rPr lang="en-US" sz="1150" dirty="0">
                <a:solidFill>
                  <a:srgbClr val="E0D6DE"/>
                </a:solidFill>
                <a:latin typeface="Inter" pitchFamily="34" charset="0"/>
                <a:ea typeface="Inter" pitchFamily="34" charset="-122"/>
                <a:cs typeface="Inter" pitchFamily="34" charset="-120"/>
              </a:rPr>
              <a:t> file using </a:t>
            </a:r>
            <a:r>
              <a:rPr lang="en-US" sz="1150" dirty="0">
                <a:solidFill>
                  <a:srgbClr val="E0D6DE"/>
                </a:solidFill>
                <a:highlight>
                  <a:srgbClr val="191231"/>
                </a:highlight>
                <a:latin typeface="Consolas" pitchFamily="34" charset="0"/>
                <a:ea typeface="Consolas" pitchFamily="34" charset="-122"/>
                <a:cs typeface="Consolas" pitchFamily="34" charset="-120"/>
              </a:rPr>
              <a:t>xz</a:t>
            </a:r>
            <a:r>
              <a:rPr lang="en-US" sz="1150" dirty="0">
                <a:solidFill>
                  <a:srgbClr val="E0D6DE"/>
                </a:solidFill>
                <a:latin typeface="Inter" pitchFamily="34" charset="0"/>
                <a:ea typeface="Inter" pitchFamily="34" charset="-122"/>
                <a:cs typeface="Inter" pitchFamily="34" charset="-120"/>
              </a:rPr>
              <a:t>.</a:t>
            </a:r>
            <a:endParaRPr lang="en-US" sz="1150" dirty="0"/>
          </a:p>
        </p:txBody>
      </p:sp>
      <p:sp>
        <p:nvSpPr>
          <p:cNvPr id="13" name="Shape 9"/>
          <p:cNvSpPr/>
          <p:nvPr/>
        </p:nvSpPr>
        <p:spPr>
          <a:xfrm>
            <a:off x="5226010" y="3585329"/>
            <a:ext cx="4178260" cy="464106"/>
          </a:xfrm>
          <a:prstGeom prst="roundRect">
            <a:avLst>
              <a:gd name="adj" fmla="val 13550"/>
            </a:avLst>
          </a:prstGeom>
          <a:solidFill>
            <a:srgbClr val="191231"/>
          </a:solidFill>
          <a:ln/>
        </p:spPr>
      </p:sp>
      <p:sp>
        <p:nvSpPr>
          <p:cNvPr id="14" name="Shape 10"/>
          <p:cNvSpPr/>
          <p:nvPr/>
        </p:nvSpPr>
        <p:spPr>
          <a:xfrm>
            <a:off x="5218628" y="3585329"/>
            <a:ext cx="4193024" cy="464106"/>
          </a:xfrm>
          <a:prstGeom prst="roundRect">
            <a:avLst>
              <a:gd name="adj" fmla="val 4839"/>
            </a:avLst>
          </a:prstGeom>
          <a:solidFill>
            <a:srgbClr val="191231"/>
          </a:solidFill>
          <a:ln/>
        </p:spPr>
      </p:sp>
      <p:sp>
        <p:nvSpPr>
          <p:cNvPr id="15" name="Text 11"/>
          <p:cNvSpPr/>
          <p:nvPr/>
        </p:nvSpPr>
        <p:spPr>
          <a:xfrm>
            <a:off x="5368290" y="3697605"/>
            <a:ext cx="3893701" cy="23955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highlight>
                  <a:srgbClr val="191231"/>
                </a:highlight>
                <a:latin typeface="Consolas" pitchFamily="34" charset="0"/>
                <a:ea typeface="Consolas" pitchFamily="34" charset="-122"/>
                <a:cs typeface="Consolas" pitchFamily="34" charset="-120"/>
              </a:rPr>
              <a:t>xz archive.tar</a:t>
            </a:r>
            <a:endParaRPr lang="en-US" sz="1150" dirty="0"/>
          </a:p>
        </p:txBody>
      </p:sp>
      <p:sp>
        <p:nvSpPr>
          <p:cNvPr id="16" name="Text 12"/>
          <p:cNvSpPr/>
          <p:nvPr/>
        </p:nvSpPr>
        <p:spPr>
          <a:xfrm>
            <a:off x="5226010" y="4217789"/>
            <a:ext cx="4178260" cy="24717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Result: </a:t>
            </a:r>
            <a:r>
              <a:rPr lang="en-US" sz="1150" dirty="0">
                <a:solidFill>
                  <a:srgbClr val="E0D6DE"/>
                </a:solidFill>
                <a:highlight>
                  <a:srgbClr val="191231"/>
                </a:highlight>
                <a:latin typeface="Consolas" pitchFamily="34" charset="0"/>
                <a:ea typeface="Consolas" pitchFamily="34" charset="-122"/>
                <a:cs typeface="Consolas" pitchFamily="34" charset="-120"/>
              </a:rPr>
              <a:t>archive.tar.xz</a:t>
            </a:r>
            <a:endParaRPr lang="en-US" sz="1150" dirty="0"/>
          </a:p>
        </p:txBody>
      </p:sp>
      <p:pic>
        <p:nvPicPr>
          <p:cNvPr id="17" name="Image 2" descr="preencoded.png"/>
          <p:cNvPicPr>
            <a:picLocks noChangeAspect="1"/>
          </p:cNvPicPr>
          <p:nvPr/>
        </p:nvPicPr>
        <p:blipFill>
          <a:blip r:embed="rId5"/>
          <a:stretch>
            <a:fillRect/>
          </a:stretch>
        </p:blipFill>
        <p:spPr>
          <a:xfrm>
            <a:off x="9553932" y="2062996"/>
            <a:ext cx="4477583" cy="598884"/>
          </a:xfrm>
          <a:prstGeom prst="rect">
            <a:avLst/>
          </a:prstGeom>
        </p:spPr>
      </p:pic>
      <p:sp>
        <p:nvSpPr>
          <p:cNvPr id="18" name="Text 13"/>
          <p:cNvSpPr/>
          <p:nvPr/>
        </p:nvSpPr>
        <p:spPr>
          <a:xfrm>
            <a:off x="9703594" y="2811542"/>
            <a:ext cx="2416612" cy="268486"/>
          </a:xfrm>
          <a:prstGeom prst="rect">
            <a:avLst/>
          </a:prstGeom>
          <a:noFill/>
          <a:ln/>
        </p:spPr>
        <p:txBody>
          <a:bodyPr wrap="none" lIns="0" tIns="0" rIns="0" bIns="0" rtlCol="0" anchor="t"/>
          <a:lstStyle/>
          <a:p>
            <a:pPr marL="0" indent="0" algn="l">
              <a:lnSpc>
                <a:spcPts val="1900"/>
              </a:lnSpc>
              <a:buNone/>
            </a:pPr>
            <a:r>
              <a:rPr lang="en-US" sz="1500" b="1" dirty="0">
                <a:solidFill>
                  <a:srgbClr val="E0D6DE"/>
                </a:solidFill>
                <a:latin typeface="Petrona Bold" pitchFamily="34" charset="0"/>
                <a:ea typeface="Petrona Bold" pitchFamily="34" charset="-122"/>
                <a:cs typeface="Petrona Bold" pitchFamily="34" charset="-120"/>
              </a:rPr>
              <a:t>Integrated Approach: </a:t>
            </a:r>
            <a:r>
              <a:rPr lang="en-US" sz="1500" b="1" dirty="0">
                <a:solidFill>
                  <a:srgbClr val="E0D6DE"/>
                </a:solidFill>
                <a:highlight>
                  <a:srgbClr val="191231"/>
                </a:highlight>
                <a:latin typeface="Consolas" pitchFamily="34" charset="0"/>
                <a:ea typeface="Consolas" pitchFamily="34" charset="-122"/>
                <a:cs typeface="Consolas" pitchFamily="34" charset="-120"/>
              </a:rPr>
              <a:t>tar -J</a:t>
            </a:r>
            <a:endParaRPr lang="en-US" sz="1500" dirty="0"/>
          </a:p>
        </p:txBody>
      </p:sp>
      <p:sp>
        <p:nvSpPr>
          <p:cNvPr id="19" name="Text 14"/>
          <p:cNvSpPr/>
          <p:nvPr/>
        </p:nvSpPr>
        <p:spPr>
          <a:xfrm>
            <a:off x="9703594" y="3169801"/>
            <a:ext cx="4178260" cy="733901"/>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For convenience, </a:t>
            </a:r>
            <a:r>
              <a:rPr lang="en-US" sz="1150" dirty="0">
                <a:solidFill>
                  <a:srgbClr val="E0D6DE"/>
                </a:solidFill>
                <a:highlight>
                  <a:srgbClr val="191231"/>
                </a:highlight>
                <a:latin typeface="Consolas" pitchFamily="34" charset="0"/>
                <a:ea typeface="Consolas" pitchFamily="34" charset="-122"/>
                <a:cs typeface="Consolas" pitchFamily="34" charset="-120"/>
              </a:rPr>
              <a:t>tar</a:t>
            </a:r>
            <a:r>
              <a:rPr lang="en-US" sz="1150" dirty="0">
                <a:solidFill>
                  <a:srgbClr val="E0D6DE"/>
                </a:solidFill>
                <a:latin typeface="Inter" pitchFamily="34" charset="0"/>
                <a:ea typeface="Inter" pitchFamily="34" charset="-122"/>
                <a:cs typeface="Inter" pitchFamily="34" charset="-120"/>
              </a:rPr>
              <a:t> has an integrated option, </a:t>
            </a:r>
            <a:r>
              <a:rPr lang="en-US" sz="1150" dirty="0">
                <a:solidFill>
                  <a:srgbClr val="E0D6DE"/>
                </a:solidFill>
                <a:highlight>
                  <a:srgbClr val="191231"/>
                </a:highlight>
                <a:latin typeface="Consolas" pitchFamily="34" charset="0"/>
                <a:ea typeface="Consolas" pitchFamily="34" charset="-122"/>
                <a:cs typeface="Consolas" pitchFamily="34" charset="-120"/>
              </a:rPr>
              <a:t>-J</a:t>
            </a:r>
            <a:r>
              <a:rPr lang="en-US" sz="1150" dirty="0">
                <a:solidFill>
                  <a:srgbClr val="E0D6DE"/>
                </a:solidFill>
                <a:latin typeface="Inter" pitchFamily="34" charset="0"/>
                <a:ea typeface="Inter" pitchFamily="34" charset="-122"/>
                <a:cs typeface="Inter" pitchFamily="34" charset="-120"/>
              </a:rPr>
              <a:t>, which tells it to pipe its output directly to </a:t>
            </a:r>
            <a:r>
              <a:rPr lang="en-US" sz="1150" dirty="0">
                <a:solidFill>
                  <a:srgbClr val="E0D6DE"/>
                </a:solidFill>
                <a:highlight>
                  <a:srgbClr val="191231"/>
                </a:highlight>
                <a:latin typeface="Consolas" pitchFamily="34" charset="0"/>
                <a:ea typeface="Consolas" pitchFamily="34" charset="-122"/>
                <a:cs typeface="Consolas" pitchFamily="34" charset="-120"/>
              </a:rPr>
              <a:t>xz</a:t>
            </a:r>
            <a:r>
              <a:rPr lang="en-US" sz="1150" dirty="0">
                <a:solidFill>
                  <a:srgbClr val="E0D6DE"/>
                </a:solidFill>
                <a:latin typeface="Inter" pitchFamily="34" charset="0"/>
                <a:ea typeface="Inter" pitchFamily="34" charset="-122"/>
                <a:cs typeface="Inter" pitchFamily="34" charset="-120"/>
              </a:rPr>
              <a:t> for compression. This streamlines the process into a single command.</a:t>
            </a:r>
            <a:endParaRPr lang="en-US" sz="1150" dirty="0"/>
          </a:p>
        </p:txBody>
      </p:sp>
      <p:sp>
        <p:nvSpPr>
          <p:cNvPr id="20" name="Shape 15"/>
          <p:cNvSpPr/>
          <p:nvPr/>
        </p:nvSpPr>
        <p:spPr>
          <a:xfrm>
            <a:off x="9703594" y="4072057"/>
            <a:ext cx="4178260" cy="464106"/>
          </a:xfrm>
          <a:prstGeom prst="roundRect">
            <a:avLst>
              <a:gd name="adj" fmla="val 13550"/>
            </a:avLst>
          </a:prstGeom>
          <a:solidFill>
            <a:srgbClr val="191231"/>
          </a:solidFill>
          <a:ln/>
        </p:spPr>
      </p:sp>
      <p:sp>
        <p:nvSpPr>
          <p:cNvPr id="21" name="Shape 16"/>
          <p:cNvSpPr/>
          <p:nvPr/>
        </p:nvSpPr>
        <p:spPr>
          <a:xfrm>
            <a:off x="9696212" y="4072057"/>
            <a:ext cx="4193024" cy="464106"/>
          </a:xfrm>
          <a:prstGeom prst="roundRect">
            <a:avLst>
              <a:gd name="adj" fmla="val 4839"/>
            </a:avLst>
          </a:prstGeom>
          <a:solidFill>
            <a:srgbClr val="191231"/>
          </a:solidFill>
          <a:ln/>
        </p:spPr>
      </p:sp>
      <p:sp>
        <p:nvSpPr>
          <p:cNvPr id="22" name="Text 17"/>
          <p:cNvSpPr/>
          <p:nvPr/>
        </p:nvSpPr>
        <p:spPr>
          <a:xfrm>
            <a:off x="9845873" y="4184332"/>
            <a:ext cx="3893701" cy="23955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highlight>
                  <a:srgbClr val="191231"/>
                </a:highlight>
                <a:latin typeface="Consolas" pitchFamily="34" charset="0"/>
                <a:ea typeface="Consolas" pitchFamily="34" charset="-122"/>
                <a:cs typeface="Consolas" pitchFamily="34" charset="-120"/>
              </a:rPr>
              <a:t>tar -cJvf archive.tar.xz *.txt</a:t>
            </a:r>
            <a:endParaRPr lang="en-US" sz="1150" dirty="0"/>
          </a:p>
        </p:txBody>
      </p:sp>
      <p:sp>
        <p:nvSpPr>
          <p:cNvPr id="23" name="Text 18"/>
          <p:cNvSpPr/>
          <p:nvPr/>
        </p:nvSpPr>
        <p:spPr>
          <a:xfrm>
            <a:off x="598884" y="4854178"/>
            <a:ext cx="13432631" cy="247174"/>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Here's a breakdown of the common </a:t>
            </a:r>
            <a:r>
              <a:rPr lang="en-US" sz="1150" dirty="0">
                <a:solidFill>
                  <a:srgbClr val="E0D6DE"/>
                </a:solidFill>
                <a:highlight>
                  <a:srgbClr val="191231"/>
                </a:highlight>
                <a:latin typeface="Consolas" pitchFamily="34" charset="0"/>
                <a:ea typeface="Consolas" pitchFamily="34" charset="-122"/>
                <a:cs typeface="Consolas" pitchFamily="34" charset="-120"/>
              </a:rPr>
              <a:t>tar</a:t>
            </a:r>
            <a:r>
              <a:rPr lang="en-US" sz="1150" dirty="0">
                <a:solidFill>
                  <a:srgbClr val="E0D6DE"/>
                </a:solidFill>
                <a:latin typeface="Inter" pitchFamily="34" charset="0"/>
                <a:ea typeface="Inter" pitchFamily="34" charset="-122"/>
                <a:cs typeface="Inter" pitchFamily="34" charset="-120"/>
              </a:rPr>
              <a:t> options when used with </a:t>
            </a:r>
            <a:r>
              <a:rPr lang="en-US" sz="1150" dirty="0">
                <a:solidFill>
                  <a:srgbClr val="E0D6DE"/>
                </a:solidFill>
                <a:highlight>
                  <a:srgbClr val="191231"/>
                </a:highlight>
                <a:latin typeface="Consolas" pitchFamily="34" charset="0"/>
                <a:ea typeface="Consolas" pitchFamily="34" charset="-122"/>
                <a:cs typeface="Consolas" pitchFamily="34" charset="-120"/>
              </a:rPr>
              <a:t>xz</a:t>
            </a:r>
            <a:r>
              <a:rPr lang="en-US" sz="1150" dirty="0">
                <a:solidFill>
                  <a:srgbClr val="E0D6DE"/>
                </a:solidFill>
                <a:latin typeface="Inter" pitchFamily="34" charset="0"/>
                <a:ea typeface="Inter" pitchFamily="34" charset="-122"/>
                <a:cs typeface="Inter" pitchFamily="34" charset="-120"/>
              </a:rPr>
              <a:t>:</a:t>
            </a:r>
            <a:endParaRPr lang="en-US" sz="1150" dirty="0"/>
          </a:p>
        </p:txBody>
      </p:sp>
      <p:sp>
        <p:nvSpPr>
          <p:cNvPr id="24" name="Text 19"/>
          <p:cNvSpPr/>
          <p:nvPr/>
        </p:nvSpPr>
        <p:spPr>
          <a:xfrm>
            <a:off x="598884" y="5269706"/>
            <a:ext cx="13432631" cy="24717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highlight>
                  <a:srgbClr val="191231"/>
                </a:highlight>
                <a:latin typeface="Consolas" pitchFamily="34" charset="0"/>
                <a:ea typeface="Consolas" pitchFamily="34" charset="-122"/>
                <a:cs typeface="Consolas" pitchFamily="34" charset="-120"/>
              </a:rPr>
              <a:t>-c</a:t>
            </a:r>
            <a:r>
              <a:rPr lang="en-US" sz="1150" dirty="0">
                <a:solidFill>
                  <a:srgbClr val="E0D6DE"/>
                </a:solidFill>
                <a:latin typeface="Inter" pitchFamily="34" charset="0"/>
                <a:ea typeface="Inter" pitchFamily="34" charset="-122"/>
                <a:cs typeface="Inter" pitchFamily="34" charset="-120"/>
              </a:rPr>
              <a:t>: Create a new archive.</a:t>
            </a:r>
            <a:endParaRPr lang="en-US" sz="1150" dirty="0"/>
          </a:p>
        </p:txBody>
      </p:sp>
      <p:sp>
        <p:nvSpPr>
          <p:cNvPr id="25" name="Text 20"/>
          <p:cNvSpPr/>
          <p:nvPr/>
        </p:nvSpPr>
        <p:spPr>
          <a:xfrm>
            <a:off x="598884" y="5569268"/>
            <a:ext cx="13432631" cy="24717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highlight>
                  <a:srgbClr val="191231"/>
                </a:highlight>
                <a:latin typeface="Consolas" pitchFamily="34" charset="0"/>
                <a:ea typeface="Consolas" pitchFamily="34" charset="-122"/>
                <a:cs typeface="Consolas" pitchFamily="34" charset="-120"/>
              </a:rPr>
              <a:t>-J</a:t>
            </a:r>
            <a:r>
              <a:rPr lang="en-US" sz="1150" dirty="0">
                <a:solidFill>
                  <a:srgbClr val="E0D6DE"/>
                </a:solidFill>
                <a:latin typeface="Inter" pitchFamily="34" charset="0"/>
                <a:ea typeface="Inter" pitchFamily="34" charset="-122"/>
                <a:cs typeface="Inter" pitchFamily="34" charset="-120"/>
              </a:rPr>
              <a:t>: Filter the archive through </a:t>
            </a:r>
            <a:r>
              <a:rPr lang="en-US" sz="1150" dirty="0">
                <a:solidFill>
                  <a:srgbClr val="E0D6DE"/>
                </a:solidFill>
                <a:highlight>
                  <a:srgbClr val="191231"/>
                </a:highlight>
                <a:latin typeface="Consolas" pitchFamily="34" charset="0"/>
                <a:ea typeface="Consolas" pitchFamily="34" charset="-122"/>
                <a:cs typeface="Consolas" pitchFamily="34" charset="-120"/>
              </a:rPr>
              <a:t>xz</a:t>
            </a:r>
            <a:r>
              <a:rPr lang="en-US" sz="1150" dirty="0">
                <a:solidFill>
                  <a:srgbClr val="E0D6DE"/>
                </a:solidFill>
                <a:latin typeface="Inter" pitchFamily="34" charset="0"/>
                <a:ea typeface="Inter" pitchFamily="34" charset="-122"/>
                <a:cs typeface="Inter" pitchFamily="34" charset="-120"/>
              </a:rPr>
              <a:t> (for compression).</a:t>
            </a:r>
            <a:endParaRPr lang="en-US" sz="1150" dirty="0"/>
          </a:p>
        </p:txBody>
      </p:sp>
      <p:sp>
        <p:nvSpPr>
          <p:cNvPr id="26" name="Text 21"/>
          <p:cNvSpPr/>
          <p:nvPr/>
        </p:nvSpPr>
        <p:spPr>
          <a:xfrm>
            <a:off x="598884" y="5868829"/>
            <a:ext cx="13432631" cy="24717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highlight>
                  <a:srgbClr val="191231"/>
                </a:highlight>
                <a:latin typeface="Consolas" pitchFamily="34" charset="0"/>
                <a:ea typeface="Consolas" pitchFamily="34" charset="-122"/>
                <a:cs typeface="Consolas" pitchFamily="34" charset="-120"/>
              </a:rPr>
              <a:t>-v</a:t>
            </a:r>
            <a:r>
              <a:rPr lang="en-US" sz="1150" dirty="0">
                <a:solidFill>
                  <a:srgbClr val="E0D6DE"/>
                </a:solidFill>
                <a:latin typeface="Inter" pitchFamily="34" charset="0"/>
                <a:ea typeface="Inter" pitchFamily="34" charset="-122"/>
                <a:cs typeface="Inter" pitchFamily="34" charset="-120"/>
              </a:rPr>
              <a:t>: Verbose output, showing the files being added to the archive.</a:t>
            </a:r>
            <a:endParaRPr lang="en-US" sz="1150" dirty="0"/>
          </a:p>
        </p:txBody>
      </p:sp>
      <p:sp>
        <p:nvSpPr>
          <p:cNvPr id="27" name="Text 22"/>
          <p:cNvSpPr/>
          <p:nvPr/>
        </p:nvSpPr>
        <p:spPr>
          <a:xfrm>
            <a:off x="598884" y="6168390"/>
            <a:ext cx="13432631" cy="24717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E0D6DE"/>
                </a:solidFill>
                <a:highlight>
                  <a:srgbClr val="191231"/>
                </a:highlight>
                <a:latin typeface="Consolas" pitchFamily="34" charset="0"/>
                <a:ea typeface="Consolas" pitchFamily="34" charset="-122"/>
                <a:cs typeface="Consolas" pitchFamily="34" charset="-120"/>
              </a:rPr>
              <a:t>-f</a:t>
            </a:r>
            <a:r>
              <a:rPr lang="en-US" sz="1150" dirty="0">
                <a:solidFill>
                  <a:srgbClr val="E0D6DE"/>
                </a:solidFill>
                <a:latin typeface="Inter" pitchFamily="34" charset="0"/>
                <a:ea typeface="Inter" pitchFamily="34" charset="-122"/>
                <a:cs typeface="Inter" pitchFamily="34" charset="-120"/>
              </a:rPr>
              <a:t>: Specify the filename of the archive.</a:t>
            </a:r>
            <a:endParaRPr lang="en-US" sz="1150" dirty="0"/>
          </a:p>
        </p:txBody>
      </p:sp>
      <p:sp>
        <p:nvSpPr>
          <p:cNvPr id="28" name="Text 23"/>
          <p:cNvSpPr/>
          <p:nvPr/>
        </p:nvSpPr>
        <p:spPr>
          <a:xfrm>
            <a:off x="598884" y="6640116"/>
            <a:ext cx="2484001" cy="268486"/>
          </a:xfrm>
          <a:prstGeom prst="rect">
            <a:avLst/>
          </a:prstGeom>
          <a:noFill/>
          <a:ln/>
        </p:spPr>
        <p:txBody>
          <a:bodyPr wrap="none" lIns="0" tIns="0" rIns="0" bIns="0" rtlCol="0" anchor="t"/>
          <a:lstStyle/>
          <a:p>
            <a:pPr marL="0" indent="0" algn="l">
              <a:lnSpc>
                <a:spcPts val="1900"/>
              </a:lnSpc>
              <a:buNone/>
            </a:pPr>
            <a:r>
              <a:rPr lang="en-US" sz="1500" b="1" dirty="0">
                <a:solidFill>
                  <a:srgbClr val="FF8AAF"/>
                </a:solidFill>
                <a:latin typeface="Petrona Bold" pitchFamily="34" charset="0"/>
                <a:ea typeface="Petrona Bold" pitchFamily="34" charset="-122"/>
                <a:cs typeface="Petrona Bold" pitchFamily="34" charset="-120"/>
              </a:rPr>
              <a:t>Extracting a </a:t>
            </a:r>
            <a:r>
              <a:rPr lang="en-US" sz="1500" b="1" dirty="0">
                <a:solidFill>
                  <a:srgbClr val="E0D6DE"/>
                </a:solidFill>
                <a:highlight>
                  <a:srgbClr val="191231"/>
                </a:highlight>
                <a:latin typeface="Consolas" pitchFamily="34" charset="0"/>
                <a:ea typeface="Consolas" pitchFamily="34" charset="-122"/>
                <a:cs typeface="Consolas" pitchFamily="34" charset="-120"/>
              </a:rPr>
              <a:t>.tar.xz</a:t>
            </a:r>
            <a:r>
              <a:rPr lang="en-US" sz="1500" b="1" dirty="0">
                <a:solidFill>
                  <a:srgbClr val="FF8AAF"/>
                </a:solidFill>
                <a:latin typeface="Petrona Bold" pitchFamily="34" charset="0"/>
                <a:ea typeface="Petrona Bold" pitchFamily="34" charset="-122"/>
                <a:cs typeface="Petrona Bold" pitchFamily="34" charset="-120"/>
              </a:rPr>
              <a:t> Archive</a:t>
            </a:r>
            <a:endParaRPr lang="en-US" sz="1500" dirty="0"/>
          </a:p>
        </p:txBody>
      </p:sp>
      <p:sp>
        <p:nvSpPr>
          <p:cNvPr id="29" name="Text 24"/>
          <p:cNvSpPr/>
          <p:nvPr/>
        </p:nvSpPr>
        <p:spPr>
          <a:xfrm>
            <a:off x="598884" y="7133153"/>
            <a:ext cx="13432631" cy="48672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To extract an archive compressed with </a:t>
            </a:r>
            <a:r>
              <a:rPr lang="en-US" sz="1150" dirty="0">
                <a:solidFill>
                  <a:srgbClr val="E0D6DE"/>
                </a:solidFill>
                <a:highlight>
                  <a:srgbClr val="191231"/>
                </a:highlight>
                <a:latin typeface="Consolas" pitchFamily="34" charset="0"/>
                <a:ea typeface="Consolas" pitchFamily="34" charset="-122"/>
                <a:cs typeface="Consolas" pitchFamily="34" charset="-120"/>
              </a:rPr>
              <a:t>tar</a:t>
            </a:r>
            <a:r>
              <a:rPr lang="en-US" sz="1150" dirty="0">
                <a:solidFill>
                  <a:srgbClr val="E0D6DE"/>
                </a:solidFill>
                <a:latin typeface="Inter" pitchFamily="34" charset="0"/>
                <a:ea typeface="Inter" pitchFamily="34" charset="-122"/>
                <a:cs typeface="Inter" pitchFamily="34" charset="-120"/>
              </a:rPr>
              <a:t> and </a:t>
            </a:r>
            <a:r>
              <a:rPr lang="en-US" sz="1150" dirty="0">
                <a:solidFill>
                  <a:srgbClr val="E0D6DE"/>
                </a:solidFill>
                <a:highlight>
                  <a:srgbClr val="191231"/>
                </a:highlight>
                <a:latin typeface="Consolas" pitchFamily="34" charset="0"/>
                <a:ea typeface="Consolas" pitchFamily="34" charset="-122"/>
                <a:cs typeface="Consolas" pitchFamily="34" charset="-120"/>
              </a:rPr>
              <a:t>xz</a:t>
            </a:r>
            <a:r>
              <a:rPr lang="en-US" sz="1150" dirty="0">
                <a:solidFill>
                  <a:srgbClr val="E0D6DE"/>
                </a:solidFill>
                <a:latin typeface="Inter" pitchFamily="34" charset="0"/>
                <a:ea typeface="Inter" pitchFamily="34" charset="-122"/>
                <a:cs typeface="Inter" pitchFamily="34" charset="-120"/>
              </a:rPr>
              <a:t>, simply use </a:t>
            </a:r>
            <a:r>
              <a:rPr lang="en-US" sz="1150" dirty="0">
                <a:solidFill>
                  <a:srgbClr val="E0D6DE"/>
                </a:solidFill>
                <a:highlight>
                  <a:srgbClr val="191231"/>
                </a:highlight>
                <a:latin typeface="Consolas" pitchFamily="34" charset="0"/>
                <a:ea typeface="Consolas" pitchFamily="34" charset="-122"/>
                <a:cs typeface="Consolas" pitchFamily="34" charset="-120"/>
              </a:rPr>
              <a:t>tar -xvf archive.tar.xz</a:t>
            </a:r>
            <a:r>
              <a:rPr lang="en-US" sz="1150" dirty="0">
                <a:solidFill>
                  <a:srgbClr val="E0D6DE"/>
                </a:solidFill>
                <a:latin typeface="Inter" pitchFamily="34" charset="0"/>
                <a:ea typeface="Inter" pitchFamily="34" charset="-122"/>
                <a:cs typeface="Inter" pitchFamily="34" charset="-120"/>
              </a:rPr>
              <a:t>. The </a:t>
            </a:r>
            <a:r>
              <a:rPr lang="en-US" sz="1150" dirty="0">
                <a:solidFill>
                  <a:srgbClr val="E0D6DE"/>
                </a:solidFill>
                <a:highlight>
                  <a:srgbClr val="191231"/>
                </a:highlight>
                <a:latin typeface="Consolas" pitchFamily="34" charset="0"/>
                <a:ea typeface="Consolas" pitchFamily="34" charset="-122"/>
                <a:cs typeface="Consolas" pitchFamily="34" charset="-120"/>
              </a:rPr>
              <a:t>-J</a:t>
            </a:r>
            <a:r>
              <a:rPr lang="en-US" sz="1150" dirty="0">
                <a:solidFill>
                  <a:srgbClr val="E0D6DE"/>
                </a:solidFill>
                <a:latin typeface="Inter" pitchFamily="34" charset="0"/>
                <a:ea typeface="Inter" pitchFamily="34" charset="-122"/>
                <a:cs typeface="Inter" pitchFamily="34" charset="-120"/>
              </a:rPr>
              <a:t> option is not explicitly needed for extraction, as </a:t>
            </a:r>
            <a:r>
              <a:rPr lang="en-US" sz="1150" dirty="0">
                <a:solidFill>
                  <a:srgbClr val="E0D6DE"/>
                </a:solidFill>
                <a:highlight>
                  <a:srgbClr val="191231"/>
                </a:highlight>
                <a:latin typeface="Consolas" pitchFamily="34" charset="0"/>
                <a:ea typeface="Consolas" pitchFamily="34" charset="-122"/>
                <a:cs typeface="Consolas" pitchFamily="34" charset="-120"/>
              </a:rPr>
              <a:t>tar</a:t>
            </a:r>
            <a:r>
              <a:rPr lang="en-US" sz="1150" dirty="0">
                <a:solidFill>
                  <a:srgbClr val="E0D6DE"/>
                </a:solidFill>
                <a:latin typeface="Inter" pitchFamily="34" charset="0"/>
                <a:ea typeface="Inter" pitchFamily="34" charset="-122"/>
                <a:cs typeface="Inter" pitchFamily="34" charset="-120"/>
              </a:rPr>
              <a:t> intelligently detects the compression type based on the file extension.</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1959</Words>
  <Application>Microsoft Office PowerPoint</Application>
  <PresentationFormat>Custom</PresentationFormat>
  <Paragraphs>122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Petrona Bold</vt:lpstr>
      <vt:lpstr>Consolas</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punyarachan@outlook.com</cp:lastModifiedBy>
  <cp:revision>2</cp:revision>
  <dcterms:created xsi:type="dcterms:W3CDTF">2025-11-20T14:57:43Z</dcterms:created>
  <dcterms:modified xsi:type="dcterms:W3CDTF">2025-11-20T14:59:14Z</dcterms:modified>
</cp:coreProperties>
</file>